
<file path=[Content_Types].xml><?xml version="1.0" encoding="utf-8"?>
<Types xmlns="http://schemas.openxmlformats.org/package/2006/content-types">
  <Override PartName="/_rels/.rels" ContentType="application/vnd.openxmlformats-package.relationships+xml"/>
  <Override PartName="/ppt/notesSlides/_rels/notesSlide5.xml.rels" ContentType="application/vnd.openxmlformats-package.relationships+xml"/>
  <Override PartName="/ppt/notesSlides/_rels/notesSlide4.xml.rels" ContentType="application/vnd.openxmlformats-package.relationships+xml"/>
  <Override PartName="/ppt/notesSlides/_rels/notesSlide3.xml.rels" ContentType="application/vnd.openxmlformats-package.relationships+xml"/>
  <Override PartName="/ppt/notesSlides/_rels/notesSlide2.xml.rels" ContentType="application/vnd.openxmlformats-package.relationships+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_rels/presentation.xml.rels" ContentType="application/vnd.openxmlformats-package.relationships+xml"/>
  <Override PartName="/ppt/media/image9.jpeg" ContentType="image/jpeg"/>
  <Override PartName="/ppt/media/image8.jpeg" ContentType="image/jpeg"/>
  <Override PartName="/ppt/media/image7.jpeg" ContentType="image/jpeg"/>
  <Override PartName="/ppt/media/image6.jpeg" ContentType="image/jpeg"/>
  <Override PartName="/ppt/media/image5.jpeg" ContentType="image/jpeg"/>
  <Override PartName="/ppt/media/image4.jpeg" ContentType="image/jpeg"/>
  <Override PartName="/ppt/media/image3.jpeg" ContentType="image/jpeg"/>
  <Override PartName="/ppt/media/image2.jpeg" ContentType="image/jpeg"/>
  <Override PartName="/ppt/media/image1.jpeg" ContentType="image/jpeg"/>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slideMasters/_rels/slideMaster1.xml.rels" ContentType="application/vnd.openxmlformats-package.relationships+xml"/>
  <Override PartName="/ppt/slideMasters/slideMaster1.xml" ContentType="application/vnd.openxmlformats-officedocument.presentationml.slideMaster+xml"/>
  <Override PartName="/ppt/notesMasters/_rels/notesMaster1.xml.rels" ContentType="application/vnd.openxmlformats-package.relationships+xml"/>
  <Override PartName="/ppt/notesMasters/notesMaster1.xml" ContentType="application/vnd.openxmlformats-officedocument.presentationml.notesMaster+xml"/>
  <Override PartName="/ppt/presentation.xml" ContentType="application/vnd.openxmlformats-officedocument.presentationml.presentation.main+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notesMasterIdLst>
    <p:notesMasterId r:id="rId3"/>
  </p:notesMasterIdLst>
  <p:sldIdLst>
    <p:sldId id="256" r:id="rId4"/>
    <p:sldId id="257" r:id="rId5"/>
    <p:sldId id="258" r:id="rId6"/>
    <p:sldId id="259" r:id="rId7"/>
    <p:sldId id="260" r:id="rId8"/>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 name="PlaceHolder 1"/>
          <p:cNvSpPr>
            <a:spLocks noGrp="1"/>
          </p:cNvSpPr>
          <p:nvPr>
            <p:ph type="sldImg"/>
          </p:nvPr>
        </p:nvSpPr>
        <p:spPr>
          <a:xfrm>
            <a:off x="216000" y="812520"/>
            <a:ext cx="7127280" cy="4008960"/>
          </a:xfrm>
          <a:prstGeom prst="rect">
            <a:avLst/>
          </a:prstGeom>
        </p:spPr>
        <p:txBody>
          <a:bodyPr lIns="0" rIns="0" tIns="0" bIns="0" anchor="ctr"/>
          <a:p>
            <a:pPr algn="ctr"/>
            <a:r>
              <a:rPr b="0" lang="en-US" sz="4400" spc="-1" strike="noStrike">
                <a:latin typeface="Arial"/>
              </a:rPr>
              <a:t>Click to move the slide</a:t>
            </a:r>
            <a:endParaRPr b="0" lang="en-US" sz="4400" spc="-1" strike="noStrike">
              <a:latin typeface="Arial"/>
            </a:endParaRPr>
          </a:p>
        </p:txBody>
      </p:sp>
      <p:sp>
        <p:nvSpPr>
          <p:cNvPr id="39" name="PlaceHolder 2"/>
          <p:cNvSpPr>
            <a:spLocks noGrp="1"/>
          </p:cNvSpPr>
          <p:nvPr>
            <p:ph type="body"/>
          </p:nvPr>
        </p:nvSpPr>
        <p:spPr>
          <a:xfrm>
            <a:off x="756000" y="5078520"/>
            <a:ext cx="6047640" cy="4811040"/>
          </a:xfrm>
          <a:prstGeom prst="rect">
            <a:avLst/>
          </a:prstGeom>
        </p:spPr>
        <p:txBody>
          <a:bodyPr lIns="0" rIns="0" tIns="0" bIns="0"/>
          <a:p>
            <a:r>
              <a:rPr b="0" lang="en-US" sz="2000" spc="-1" strike="noStrike">
                <a:latin typeface="Arial"/>
              </a:rPr>
              <a:t>Click to edit the notes format</a:t>
            </a:r>
            <a:endParaRPr b="0" lang="en-US" sz="2000" spc="-1" strike="noStrike">
              <a:latin typeface="Arial"/>
            </a:endParaRPr>
          </a:p>
        </p:txBody>
      </p:sp>
      <p:sp>
        <p:nvSpPr>
          <p:cNvPr id="40" name="PlaceHolder 3"/>
          <p:cNvSpPr>
            <a:spLocks noGrp="1"/>
          </p:cNvSpPr>
          <p:nvPr>
            <p:ph type="hdr"/>
          </p:nvPr>
        </p:nvSpPr>
        <p:spPr>
          <a:xfrm>
            <a:off x="0" y="0"/>
            <a:ext cx="3280680" cy="534240"/>
          </a:xfrm>
          <a:prstGeom prst="rect">
            <a:avLst/>
          </a:prstGeom>
        </p:spPr>
        <p:txBody>
          <a:bodyPr lIns="0" rIns="0" tIns="0" bIns="0"/>
          <a:p>
            <a:r>
              <a:rPr b="0" lang="en-US" sz="1400" spc="-1" strike="noStrike">
                <a:solidFill>
                  <a:srgbClr val="303d22"/>
                </a:solidFill>
                <a:latin typeface="Arial"/>
              </a:rPr>
              <a:t>&lt;header&gt;</a:t>
            </a:r>
            <a:endParaRPr b="0" lang="en-US" sz="1400" spc="-1" strike="noStrike">
              <a:solidFill>
                <a:srgbClr val="303d22"/>
              </a:solidFill>
              <a:latin typeface="Arial"/>
            </a:endParaRPr>
          </a:p>
        </p:txBody>
      </p:sp>
      <p:sp>
        <p:nvSpPr>
          <p:cNvPr id="41" name="PlaceHolder 4"/>
          <p:cNvSpPr>
            <a:spLocks noGrp="1"/>
          </p:cNvSpPr>
          <p:nvPr>
            <p:ph type="dt"/>
          </p:nvPr>
        </p:nvSpPr>
        <p:spPr>
          <a:xfrm>
            <a:off x="4278960" y="0"/>
            <a:ext cx="3280680" cy="534240"/>
          </a:xfrm>
          <a:prstGeom prst="rect">
            <a:avLst/>
          </a:prstGeom>
        </p:spPr>
        <p:txBody>
          <a:bodyPr lIns="0" rIns="0" tIns="0" bIns="0"/>
          <a:p>
            <a:pPr algn="r"/>
            <a:r>
              <a:rPr b="0" lang="en-US" sz="1400" spc="-1" strike="noStrike">
                <a:solidFill>
                  <a:srgbClr val="303d22"/>
                </a:solidFill>
                <a:latin typeface="Arial"/>
              </a:rPr>
              <a:t>&lt;date/time&gt;</a:t>
            </a:r>
            <a:endParaRPr b="0" lang="en-US" sz="1400" spc="-1" strike="noStrike">
              <a:solidFill>
                <a:srgbClr val="303d22"/>
              </a:solidFill>
              <a:latin typeface="Arial"/>
            </a:endParaRPr>
          </a:p>
        </p:txBody>
      </p:sp>
      <p:sp>
        <p:nvSpPr>
          <p:cNvPr id="42" name="PlaceHolder 5"/>
          <p:cNvSpPr>
            <a:spLocks noGrp="1"/>
          </p:cNvSpPr>
          <p:nvPr>
            <p:ph type="ftr"/>
          </p:nvPr>
        </p:nvSpPr>
        <p:spPr>
          <a:xfrm>
            <a:off x="0" y="10157400"/>
            <a:ext cx="3280680" cy="534240"/>
          </a:xfrm>
          <a:prstGeom prst="rect">
            <a:avLst/>
          </a:prstGeom>
        </p:spPr>
        <p:txBody>
          <a:bodyPr lIns="0" rIns="0" tIns="0" bIns="0" anchor="b"/>
          <a:p>
            <a:r>
              <a:rPr b="0" lang="en-US" sz="1400" spc="-1" strike="noStrike">
                <a:solidFill>
                  <a:srgbClr val="303d22"/>
                </a:solidFill>
                <a:latin typeface="Arial"/>
              </a:rPr>
              <a:t>&lt;footer&gt;</a:t>
            </a:r>
            <a:endParaRPr b="0" lang="en-US" sz="1400" spc="-1" strike="noStrike">
              <a:solidFill>
                <a:srgbClr val="303d22"/>
              </a:solidFill>
              <a:latin typeface="Arial"/>
            </a:endParaRPr>
          </a:p>
        </p:txBody>
      </p:sp>
      <p:sp>
        <p:nvSpPr>
          <p:cNvPr id="43" name="PlaceHolder 6"/>
          <p:cNvSpPr>
            <a:spLocks noGrp="1"/>
          </p:cNvSpPr>
          <p:nvPr>
            <p:ph type="sldNum"/>
          </p:nvPr>
        </p:nvSpPr>
        <p:spPr>
          <a:xfrm>
            <a:off x="4278960" y="10157400"/>
            <a:ext cx="3280680" cy="534240"/>
          </a:xfrm>
          <a:prstGeom prst="rect">
            <a:avLst/>
          </a:prstGeom>
        </p:spPr>
        <p:txBody>
          <a:bodyPr lIns="0" rIns="0" tIns="0" bIns="0" anchor="b"/>
          <a:p>
            <a:pPr algn="r"/>
            <a:fld id="{700F0B62-3F9F-46AE-83F5-B5013E762F60}" type="slidenum">
              <a:rPr b="0" lang="en-US" sz="1400" spc="-1" strike="noStrike">
                <a:solidFill>
                  <a:srgbClr val="303d22"/>
                </a:solidFill>
                <a:latin typeface="Arial"/>
              </a:rPr>
              <a:t>&lt;number&gt;</a:t>
            </a:fld>
            <a:endParaRPr b="0" lang="en-US" sz="1400" spc="-1" strike="noStrike">
              <a:solidFill>
                <a:srgbClr val="303d22"/>
              </a:solidFill>
              <a:latin typeface="Arial"/>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7" name="PlaceHolder 1"/>
          <p:cNvSpPr>
            <a:spLocks noGrp="1"/>
          </p:cNvSpPr>
          <p:nvPr>
            <p:ph type="sldImg"/>
          </p:nvPr>
        </p:nvSpPr>
        <p:spPr>
          <a:xfrm>
            <a:off x="1371600" y="763560"/>
            <a:ext cx="5029200" cy="3772080"/>
          </a:xfrm>
          <a:prstGeom prst="rect">
            <a:avLst/>
          </a:prstGeom>
        </p:spPr>
      </p:sp>
      <p:sp>
        <p:nvSpPr>
          <p:cNvPr id="68" name="PlaceHolder 2"/>
          <p:cNvSpPr>
            <a:spLocks noGrp="1"/>
          </p:cNvSpPr>
          <p:nvPr>
            <p:ph type="body"/>
          </p:nvPr>
        </p:nvSpPr>
        <p:spPr>
          <a:xfrm>
            <a:off x="777960" y="4776840"/>
            <a:ext cx="6216480" cy="4525200"/>
          </a:xfrm>
          <a:prstGeom prst="rect">
            <a:avLst/>
          </a:prstGeom>
        </p:spPr>
        <p:txBody>
          <a:bodyPr lIns="0" rIns="0" tIns="0" bIns="0"/>
          <a:p>
            <a:endParaRPr b="0" lang="en-US" sz="2000" spc="-1" strike="noStrike">
              <a:latin typeface="Arial"/>
            </a:endParaRPr>
          </a:p>
          <a:p>
            <a:endParaRPr b="0" lang="en-US" sz="2000" spc="-1" strike="noStrike">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9" name="PlaceHolder 1"/>
          <p:cNvSpPr>
            <a:spLocks noGrp="1"/>
          </p:cNvSpPr>
          <p:nvPr>
            <p:ph type="sldImg"/>
          </p:nvPr>
        </p:nvSpPr>
        <p:spPr>
          <a:xfrm>
            <a:off x="1371600" y="763560"/>
            <a:ext cx="5029200" cy="3772080"/>
          </a:xfrm>
          <a:prstGeom prst="rect">
            <a:avLst/>
          </a:prstGeom>
        </p:spPr>
      </p:sp>
      <p:sp>
        <p:nvSpPr>
          <p:cNvPr id="70" name="PlaceHolder 2"/>
          <p:cNvSpPr>
            <a:spLocks noGrp="1"/>
          </p:cNvSpPr>
          <p:nvPr>
            <p:ph type="body"/>
          </p:nvPr>
        </p:nvSpPr>
        <p:spPr>
          <a:xfrm>
            <a:off x="777960" y="4776840"/>
            <a:ext cx="6216480" cy="4525200"/>
          </a:xfrm>
          <a:prstGeom prst="rect">
            <a:avLst/>
          </a:prstGeom>
        </p:spPr>
        <p:txBody>
          <a:bodyPr lIns="0" rIns="0" tIns="0" bIns="0"/>
          <a:p>
            <a:r>
              <a:rPr b="0" lang="en-US" sz="900" spc="-1" strike="noStrike">
                <a:latin typeface="Arial"/>
              </a:rPr>
              <a:t>Comparison of 2 frailty phenotypes in heart failure. Frailty affects many adults with heart failure across the lifespan, spectrum of heart failure severity, and weight range, presenting difficulties with management of frailty. BMI, body mass index; HFpEF, heart failure with preserved ejection fraction; HFrEF, heart failure with reduced ejection fraction.</a:t>
            </a:r>
            <a:endParaRPr b="0" lang="en-US" sz="900" spc="-1" strike="noStrike">
              <a:latin typeface="Arial"/>
            </a:endParaRPr>
          </a:p>
          <a:p>
            <a:endParaRPr b="0" lang="en-US" sz="900" spc="-1" strike="noStrike">
              <a:latin typeface="Arial"/>
            </a:endParaRPr>
          </a:p>
          <a:p>
            <a:endParaRPr b="0" lang="en-US" sz="900" spc="-1" strike="noStrike">
              <a:latin typeface="Arial"/>
            </a:endParaRPr>
          </a:p>
          <a:p>
            <a:endParaRPr b="0" lang="en-US" sz="900" spc="-1" strike="noStrike">
              <a:latin typeface="Arial"/>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1" name="PlaceHolder 1"/>
          <p:cNvSpPr>
            <a:spLocks noGrp="1"/>
          </p:cNvSpPr>
          <p:nvPr>
            <p:ph type="sldImg"/>
          </p:nvPr>
        </p:nvSpPr>
        <p:spPr>
          <a:xfrm>
            <a:off x="1371600" y="763560"/>
            <a:ext cx="5029200" cy="3772080"/>
          </a:xfrm>
          <a:prstGeom prst="rect">
            <a:avLst/>
          </a:prstGeom>
        </p:spPr>
      </p:sp>
      <p:sp>
        <p:nvSpPr>
          <p:cNvPr id="72" name="PlaceHolder 2"/>
          <p:cNvSpPr>
            <a:spLocks noGrp="1"/>
          </p:cNvSpPr>
          <p:nvPr>
            <p:ph type="body"/>
          </p:nvPr>
        </p:nvSpPr>
        <p:spPr>
          <a:xfrm>
            <a:off x="777960" y="4776840"/>
            <a:ext cx="6216480" cy="4525200"/>
          </a:xfrm>
          <a:prstGeom prst="rect">
            <a:avLst/>
          </a:prstGeom>
        </p:spPr>
        <p:txBody>
          <a:bodyPr lIns="0" rIns="0" tIns="0" bIns="0"/>
          <a:p>
            <a:r>
              <a:rPr b="0" lang="en-US" sz="900" spc="-1" strike="noStrike">
                <a:latin typeface="Arial"/>
              </a:rPr>
              <a:t>Relationship between the different domains of frailty and related concepts</a:t>
            </a:r>
            <a:r>
              <a:rPr b="1" lang="en-US" sz="900" spc="-1" strike="noStrike">
                <a:latin typeface="Arial"/>
              </a:rPr>
              <a:t>.</a:t>
            </a:r>
            <a:r>
              <a:rPr b="0" lang="en-US" sz="900" spc="-1" strike="noStrike">
                <a:latin typeface="Arial"/>
              </a:rPr>
              <a:t> Most studies of frailty in advanced HF focus on the physical aspects of frailty such as handgrip strength, gait speed, physical exhaustion (named “(Physical) Frailty” in the figure); however, other studies include related concepts such as “Cognitive Dysfunction,” “Malnutrition/Obesity,” “Sarcopenia,” “Depression,” and “Comorbidities” under the broader umbrella of frailty. For example, the Fried Frailty Phenotype Criteria include physical performance measures and sometimes including sarcopenia measures. Cognitive frailty would include physical frailty plus cognitive dysfunction assessments. The Deficit Index could include all of these domains or selected ones.</a:t>
            </a:r>
            <a:endParaRPr b="0" lang="en-US" sz="900" spc="-1" strike="noStrike">
              <a:latin typeface="Arial"/>
            </a:endParaRPr>
          </a:p>
          <a:p>
            <a:endParaRPr b="0" lang="en-US" sz="900" spc="-1" strike="noStrike">
              <a:latin typeface="Arial"/>
            </a:endParaRPr>
          </a:p>
          <a:p>
            <a:endParaRPr b="0" lang="en-US" sz="900" spc="-1" strike="noStrike">
              <a:latin typeface="Arial"/>
            </a:endParaRPr>
          </a:p>
          <a:p>
            <a:endParaRPr b="0" lang="en-US" sz="900" spc="-1" strike="noStrike">
              <a:latin typeface="Arial"/>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3" name="PlaceHolder 1"/>
          <p:cNvSpPr>
            <a:spLocks noGrp="1"/>
          </p:cNvSpPr>
          <p:nvPr>
            <p:ph type="sldImg"/>
          </p:nvPr>
        </p:nvSpPr>
        <p:spPr>
          <a:xfrm>
            <a:off x="1371600" y="763560"/>
            <a:ext cx="5029200" cy="3772080"/>
          </a:xfrm>
          <a:prstGeom prst="rect">
            <a:avLst/>
          </a:prstGeom>
        </p:spPr>
      </p:sp>
      <p:sp>
        <p:nvSpPr>
          <p:cNvPr id="74" name="PlaceHolder 2"/>
          <p:cNvSpPr>
            <a:spLocks noGrp="1"/>
          </p:cNvSpPr>
          <p:nvPr>
            <p:ph type="body"/>
          </p:nvPr>
        </p:nvSpPr>
        <p:spPr>
          <a:xfrm>
            <a:off x="777960" y="4776840"/>
            <a:ext cx="6216480" cy="4525200"/>
          </a:xfrm>
          <a:prstGeom prst="rect">
            <a:avLst/>
          </a:prstGeom>
        </p:spPr>
        <p:txBody>
          <a:bodyPr lIns="0" rIns="0" tIns="0" bIns="0"/>
          <a:p>
            <a:r>
              <a:rPr b="0" lang="en-US" sz="900" spc="-1" strike="noStrike">
                <a:latin typeface="Arial"/>
              </a:rPr>
              <a:t>Potential overall model of the management of frailty in advanced heart failure. Ultimately, we hope further studies will demonstrate how to maintain nonfrailty (robustness) in advanced HF patients, how to prevent progression to frailty, and how to reverse frailty.</a:t>
            </a:r>
            <a:endParaRPr b="0" lang="en-US" sz="900" spc="-1" strike="noStrike">
              <a:latin typeface="Arial"/>
            </a:endParaRPr>
          </a:p>
          <a:p>
            <a:endParaRPr b="0" lang="en-US" sz="900" spc="-1" strike="noStrike">
              <a:latin typeface="Arial"/>
            </a:endParaRPr>
          </a:p>
          <a:p>
            <a:endParaRPr b="0" lang="en-US" sz="900" spc="-1" strike="noStrike">
              <a:latin typeface="Arial"/>
            </a:endParaRPr>
          </a:p>
          <a:p>
            <a:endParaRPr b="0" lang="en-US" sz="9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0"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35"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37"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4"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9240" cy="1144800"/>
          </a:xfrm>
          <a:prstGeom prst="rect">
            <a:avLst/>
          </a:prstGeom>
        </p:spPr>
        <p:txBody>
          <a:bodyPr lIns="0" rIns="0" tIns="0" bIns="0" anchor="ctr"/>
          <a:p>
            <a:pPr algn="ctr"/>
            <a:r>
              <a:rPr b="0" lang="en-US" sz="4400" spc="-1" strike="noStrike">
                <a:latin typeface="Arial"/>
              </a:rPr>
              <a:t>Click to edit the title text format</a:t>
            </a:r>
            <a:endParaRPr b="0" lang="en-US" sz="4400" spc="-1" strike="noStrike">
              <a:latin typeface="Arial"/>
            </a:endParaRPr>
          </a:p>
        </p:txBody>
      </p:sp>
      <p:sp>
        <p:nvSpPr>
          <p:cNvPr id="1"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ffffff"/>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ffffff"/>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ffffff"/>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ffffff"/>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ffffff"/>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ffffff"/>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ffffff"/>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hyperlink" Target="http://www.elsevier.com/termsandconditions" TargetMode="External"/><Relationship Id="rId2" Type="http://schemas.openxmlformats.org/officeDocument/2006/relationships/image" Target="../media/image1.jpeg"/><Relationship Id="rId3"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hyperlink" Target="http://www.elsevier.com/termsandconditions" TargetMode="External"/><Relationship Id="rId3" Type="http://schemas.openxmlformats.org/officeDocument/2006/relationships/image" Target="../media/image3.jpeg"/><Relationship Id="rId4" Type="http://schemas.openxmlformats.org/officeDocument/2006/relationships/slideLayout" Target="../slideLayouts/slideLayout1.xml"/><Relationship Id="rId5"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hyperlink" Target="http://www.elsevier.com/termsandconditions" TargetMode="External"/><Relationship Id="rId3" Type="http://schemas.openxmlformats.org/officeDocument/2006/relationships/image" Target="../media/image5.jpeg"/><Relationship Id="rId4" Type="http://schemas.openxmlformats.org/officeDocument/2006/relationships/slideLayout" Target="../slideLayouts/slideLayout1.xml"/><Relationship Id="rId5"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image" Target="../media/image6.jpeg"/><Relationship Id="rId2" Type="http://schemas.openxmlformats.org/officeDocument/2006/relationships/hyperlink" Target="http://www.elsevier.com/termsandconditions" TargetMode="External"/><Relationship Id="rId3" Type="http://schemas.openxmlformats.org/officeDocument/2006/relationships/image" Target="../media/image7.jpeg"/><Relationship Id="rId4" Type="http://schemas.openxmlformats.org/officeDocument/2006/relationships/slideLayout" Target="../slideLayouts/slideLayout1.xml"/><Relationship Id="rId5"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image" Target="../media/image8.jpeg"/><Relationship Id="rId2" Type="http://schemas.openxmlformats.org/officeDocument/2006/relationships/hyperlink" Target="http://www.elsevier.com/termsandconditions" TargetMode="External"/><Relationship Id="rId3" Type="http://schemas.openxmlformats.org/officeDocument/2006/relationships/image" Target="../media/image9.jpeg"/><Relationship Id="rId4" Type="http://schemas.openxmlformats.org/officeDocument/2006/relationships/slideLayout" Target="../slideLayouts/slideLayout1.xml"/><Relationship Id="rId5" Type="http://schemas.openxmlformats.org/officeDocument/2006/relationships/notesSlide" Target="../notesSlides/notesSlide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TextShape 1"/>
          <p:cNvSpPr txBox="1"/>
          <p:nvPr/>
        </p:nvSpPr>
        <p:spPr>
          <a:xfrm>
            <a:off x="360000" y="1260000"/>
            <a:ext cx="8640000" cy="2549520"/>
          </a:xfrm>
          <a:prstGeom prst="rect">
            <a:avLst/>
          </a:prstGeom>
          <a:noFill/>
          <a:ln>
            <a:noFill/>
          </a:ln>
        </p:spPr>
        <p:txBody>
          <a:bodyPr lIns="90000" rIns="90000" tIns="45000" bIns="45000"/>
          <a:p>
            <a:pPr algn="ctr">
              <a:lnSpc>
                <a:spcPct val="100000"/>
              </a:lnSpc>
              <a:spcAft>
                <a:spcPts val="3186"/>
              </a:spcAft>
            </a:pPr>
            <a:r>
              <a:rPr b="0" i="1" lang="en-US" sz="1700" spc="-1" strike="noStrike">
                <a:solidFill>
                  <a:srgbClr val="ffffff"/>
                </a:solidFill>
                <a:latin typeface="Arial"/>
              </a:rPr>
              <a:t>Assessing and managing frailty in advanced heart failure: An International Society for Heart and Lung Transplantation consensus statement</a:t>
            </a:r>
            <a:r>
              <a:rPr b="0" lang="en-US" sz="1700" spc="-1" strike="noStrike">
                <a:solidFill>
                  <a:srgbClr val="ffffff"/>
                </a:solidFill>
                <a:latin typeface="Arial"/>
              </a:rPr>
              <a:t> </a:t>
            </a:r>
            <a:endParaRPr b="0" lang="en-US" sz="1700" spc="-1" strike="noStrike">
              <a:solidFill>
                <a:srgbClr val="ffffff"/>
              </a:solidFill>
              <a:latin typeface="Arial"/>
            </a:endParaRPr>
          </a:p>
          <a:p>
            <a:pPr algn="ctr">
              <a:spcAft>
                <a:spcPts val="2750"/>
              </a:spcAft>
            </a:pPr>
            <a:r>
              <a:rPr b="0" i="1" lang="en-US" sz="1100" spc="-1" strike="noStrike">
                <a:solidFill>
                  <a:srgbClr val="ffffff"/>
                </a:solidFill>
                <a:latin typeface="Arial"/>
              </a:rPr>
              <a:t>Quin E. Denfeld, PhD, RN, Sunita R. Jha, PhD, Erik Fung, MD, PhD, Tiny Jaarsma, PhD, RN, Mathew S. Maurer, MD, Gordon R. Reeves, MD, MPT, Jonathan Afilalo, MD, MSc, Nadine Beerli, PhD, Lavanya Bellumkonda, MD, Sabina De Geest, PhD, RN, Eiran Z. Gorodeski, MD, MPH, Emer Joyce, MD, PhD, Jon Kobashigawa, MD, Oliver Mauthner, PhD, Julee McDonagh, PhD, RN, Izabella Uchmanowicz, PhD, RN, Victoria Vaughan Dickson, PhD, RN, JoAnn Lindenfeld, MD, Peter Macdonald, MD, PhD</a:t>
            </a:r>
            <a:r>
              <a:rPr b="0" lang="en-US" sz="1100" spc="-1" strike="noStrike">
                <a:solidFill>
                  <a:srgbClr val="ffffff"/>
                </a:solidFill>
                <a:latin typeface="Arial"/>
              </a:rPr>
              <a:t> </a:t>
            </a:r>
            <a:endParaRPr b="0" lang="en-US" sz="1100" spc="-1" strike="noStrike">
              <a:solidFill>
                <a:srgbClr val="ffffff"/>
              </a:solidFill>
              <a:latin typeface="Arial"/>
            </a:endParaRPr>
          </a:p>
          <a:p>
            <a:pPr algn="ctr"/>
            <a:r>
              <a:rPr b="0" i="1" lang="en-US" sz="1200" spc="-1" strike="noStrike">
                <a:solidFill>
                  <a:srgbClr val="ffffff"/>
                </a:solidFill>
                <a:latin typeface="Arial"/>
              </a:rPr>
              <a:t>The Journal of Heart and Lung Transplantation</a:t>
            </a:r>
            <a:r>
              <a:rPr b="0" lang="en-US" sz="1200" spc="-1" strike="noStrike">
                <a:solidFill>
                  <a:srgbClr val="ffffff"/>
                </a:solidFill>
                <a:latin typeface="Arial"/>
              </a:rPr>
              <a:t> </a:t>
            </a:r>
            <a:endParaRPr b="0" lang="en-US" sz="1200" spc="-1" strike="noStrike">
              <a:solidFill>
                <a:srgbClr val="ffffff"/>
              </a:solidFill>
              <a:latin typeface="Arial"/>
            </a:endParaRPr>
          </a:p>
          <a:p>
            <a:pPr algn="ctr"/>
            <a:r>
              <a:rPr b="0" lang="en-US" sz="1200" spc="-1" strike="noStrike">
                <a:solidFill>
                  <a:srgbClr val="ffffff"/>
                </a:solidFill>
                <a:latin typeface="Arial"/>
              </a:rPr>
              <a:t>Volume 43 Issue 1 Pages 1-27 (January 2024) </a:t>
            </a:r>
            <a:endParaRPr b="0" lang="en-US" sz="1200" spc="-1" strike="noStrike">
              <a:solidFill>
                <a:srgbClr val="ffffff"/>
              </a:solidFill>
              <a:latin typeface="Arial"/>
            </a:endParaRPr>
          </a:p>
          <a:p>
            <a:pPr algn="ctr"/>
            <a:r>
              <a:rPr b="0" lang="en-US" sz="1000" spc="-1" strike="noStrike">
                <a:solidFill>
                  <a:srgbClr val="ffffff"/>
                </a:solidFill>
                <a:latin typeface="Arial"/>
              </a:rPr>
              <a:t>DOI: 10.1016/j.healun.2023.09.013</a:t>
            </a:r>
            <a:endParaRPr b="0" lang="en-US" sz="1000" spc="-1" strike="noStrike">
              <a:solidFill>
                <a:srgbClr val="ffffff"/>
              </a:solidFill>
              <a:latin typeface="Arial"/>
            </a:endParaRPr>
          </a:p>
        </p:txBody>
      </p:sp>
      <p:sp>
        <p:nvSpPr>
          <p:cNvPr id="45" name="TextShape 2"/>
          <p:cNvSpPr txBox="1"/>
          <p:nvPr/>
        </p:nvSpPr>
        <p:spPr>
          <a:xfrm>
            <a:off x="952560" y="6624000"/>
            <a:ext cx="5556240" cy="231120"/>
          </a:xfrm>
          <a:prstGeom prst="rect">
            <a:avLst/>
          </a:prstGeom>
          <a:noFill/>
          <a:ln>
            <a:noFill/>
          </a:ln>
        </p:spPr>
        <p:txBody>
          <a:bodyPr lIns="90000" rIns="90000" tIns="46800" bIns="46800" anchor="ctr"/>
          <a:p>
            <a:r>
              <a:rPr b="0" lang="en-US" sz="900" spc="-1" strike="noStrike">
                <a:solidFill>
                  <a:srgbClr val="ffffff"/>
                </a:solidFill>
                <a:latin typeface="Arial"/>
              </a:rPr>
              <a:t>Copyright © 2023 International Society for the Heart and Lung Transplantation</a:t>
            </a:r>
            <a:r>
              <a:rPr b="0" lang="en-US" sz="900" spc="-1" strike="noStrike">
                <a:solidFill>
                  <a:srgbClr val="ffffff"/>
                </a:solidFill>
                <a:latin typeface="Arial"/>
                <a:hlinkClick r:id="rId1"/>
              </a:rPr>
              <a:t> Terms and Conditions</a:t>
            </a:r>
            <a:endParaRPr b="0" lang="en-US" sz="900" spc="-1" strike="noStrike">
              <a:solidFill>
                <a:srgbClr val="ffffff"/>
              </a:solidFill>
              <a:latin typeface="Arial"/>
            </a:endParaRPr>
          </a:p>
        </p:txBody>
      </p:sp>
      <p:pic>
        <p:nvPicPr>
          <p:cNvPr id="46" name="Logo" descr=""/>
          <p:cNvPicPr/>
          <p:nvPr/>
        </p:nvPicPr>
        <p:blipFill>
          <a:blip r:embed="rId2"/>
          <a:stretch/>
        </p:blipFill>
        <p:spPr>
          <a:xfrm>
            <a:off x="79560" y="6064200"/>
            <a:ext cx="707760" cy="793800"/>
          </a:xfrm>
          <a:prstGeom prst="rect">
            <a:avLst/>
          </a:prstGeom>
          <a:ln>
            <a:noFill/>
          </a:ln>
        </p:spPr>
      </p:pic>
    </p:spTree>
  </p:cSld>
  <p:transition>
    <p:wipe dir="r"/>
  </p:transition>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CustomShape 1"/>
          <p:cNvSpPr/>
          <p:nvPr/>
        </p:nvSpPr>
        <p:spPr>
          <a:xfrm>
            <a:off x="79200" y="79200"/>
            <a:ext cx="8985600" cy="158760"/>
          </a:xfrm>
          <a:prstGeom prst="rect">
            <a:avLst/>
          </a:prstGeom>
          <a:noFill/>
          <a:ln>
            <a:noFill/>
          </a:ln>
        </p:spPr>
        <p:style>
          <a:lnRef idx="0"/>
          <a:fillRef idx="0"/>
          <a:effectRef idx="0"/>
          <a:fontRef idx="minor"/>
        </p:style>
      </p:sp>
      <p:pic>
        <p:nvPicPr>
          <p:cNvPr id="48" name="Main graphic" descr=""/>
          <p:cNvPicPr/>
          <p:nvPr/>
        </p:nvPicPr>
        <p:blipFill>
          <a:blip r:embed="rId1"/>
          <a:stretch/>
        </p:blipFill>
        <p:spPr>
          <a:xfrm>
            <a:off x="1422360" y="1413360"/>
            <a:ext cx="6350040" cy="3682080"/>
          </a:xfrm>
          <a:prstGeom prst="rect">
            <a:avLst/>
          </a:prstGeom>
          <a:ln>
            <a:noFill/>
          </a:ln>
        </p:spPr>
      </p:pic>
      <p:sp>
        <p:nvSpPr>
          <p:cNvPr id="49" name="TextShape 2"/>
          <p:cNvSpPr txBox="1"/>
          <p:nvPr/>
        </p:nvSpPr>
        <p:spPr>
          <a:xfrm>
            <a:off x="952560" y="6477120"/>
            <a:ext cx="8254800" cy="231120"/>
          </a:xfrm>
          <a:prstGeom prst="rect">
            <a:avLst/>
          </a:prstGeom>
          <a:noFill/>
          <a:ln>
            <a:noFill/>
          </a:ln>
        </p:spPr>
        <p:txBody>
          <a:bodyPr lIns="90000" rIns="90000" tIns="45000" bIns="45000"/>
          <a:p>
            <a:r>
              <a:rPr b="0" i="1" lang="en-US" sz="900" spc="-1" strike="noStrike">
                <a:solidFill>
                  <a:srgbClr val="ffffff"/>
                </a:solidFill>
                <a:latin typeface="Arial"/>
              </a:rPr>
              <a:t>The Journal of Heart and Lung Transplantation</a:t>
            </a:r>
            <a:r>
              <a:rPr b="0" lang="en-US" sz="900" spc="-1" strike="noStrike">
                <a:solidFill>
                  <a:srgbClr val="ffffff"/>
                </a:solidFill>
                <a:latin typeface="Arial"/>
              </a:rPr>
              <a:t> 2024 431-27DOI: (10.1016/j.healun.2023.09.013) </a:t>
            </a:r>
            <a:endParaRPr b="0" lang="en-US" sz="900" spc="-1" strike="noStrike">
              <a:solidFill>
                <a:srgbClr val="ffffff"/>
              </a:solidFill>
              <a:latin typeface="Arial"/>
            </a:endParaRPr>
          </a:p>
        </p:txBody>
      </p:sp>
      <p:sp>
        <p:nvSpPr>
          <p:cNvPr id="50" name="TextShape 3"/>
          <p:cNvSpPr txBox="1"/>
          <p:nvPr/>
        </p:nvSpPr>
        <p:spPr>
          <a:xfrm>
            <a:off x="952560" y="6624000"/>
            <a:ext cx="5556240" cy="231120"/>
          </a:xfrm>
          <a:prstGeom prst="rect">
            <a:avLst/>
          </a:prstGeom>
          <a:noFill/>
          <a:ln>
            <a:noFill/>
          </a:ln>
        </p:spPr>
        <p:txBody>
          <a:bodyPr lIns="90000" rIns="90000" tIns="46800" bIns="46800" anchor="ctr"/>
          <a:p>
            <a:r>
              <a:rPr b="0" lang="en-US" sz="900" spc="-1" strike="noStrike">
                <a:solidFill>
                  <a:srgbClr val="ffffff"/>
                </a:solidFill>
                <a:latin typeface="Arial"/>
              </a:rPr>
              <a:t>Copyright © 2023 International Society for the Heart and Lung Transplantation</a:t>
            </a:r>
            <a:r>
              <a:rPr b="0" lang="en-US" sz="900" spc="-1" strike="noStrike">
                <a:solidFill>
                  <a:srgbClr val="ffffff"/>
                </a:solidFill>
                <a:latin typeface="Arial"/>
                <a:hlinkClick r:id="rId2"/>
              </a:rPr>
              <a:t> Terms and Conditions</a:t>
            </a:r>
            <a:endParaRPr b="0" lang="en-US" sz="900" spc="-1" strike="noStrike">
              <a:solidFill>
                <a:srgbClr val="ffffff"/>
              </a:solidFill>
              <a:latin typeface="Arial"/>
            </a:endParaRPr>
          </a:p>
        </p:txBody>
      </p:sp>
      <p:pic>
        <p:nvPicPr>
          <p:cNvPr id="51" name="Logo" descr=""/>
          <p:cNvPicPr/>
          <p:nvPr/>
        </p:nvPicPr>
        <p:blipFill>
          <a:blip r:embed="rId3"/>
          <a:stretch/>
        </p:blipFill>
        <p:spPr>
          <a:xfrm>
            <a:off x="79560" y="6064200"/>
            <a:ext cx="707760" cy="793800"/>
          </a:xfrm>
          <a:prstGeom prst="rect">
            <a:avLst/>
          </a:prstGeom>
          <a:ln>
            <a:noFill/>
          </a:ln>
        </p:spPr>
      </p:pic>
    </p:spTree>
  </p:cSld>
  <p:transition>
    <p:wipe dir="r"/>
  </p:transition>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 name="CustomShape 1"/>
          <p:cNvSpPr/>
          <p:nvPr/>
        </p:nvSpPr>
        <p:spPr>
          <a:xfrm>
            <a:off x="4129560" y="79200"/>
            <a:ext cx="884880" cy="307080"/>
          </a:xfrm>
          <a:prstGeom prst="rect">
            <a:avLst/>
          </a:prstGeom>
          <a:noFill/>
          <a:ln>
            <a:noFill/>
          </a:ln>
        </p:spPr>
        <p:style>
          <a:lnRef idx="0"/>
          <a:fillRef idx="0"/>
          <a:effectRef idx="0"/>
          <a:fontRef idx="minor"/>
        </p:style>
        <p:txBody>
          <a:bodyPr wrap="none" lIns="90000" rIns="90000" tIns="46800" bIns="46800"/>
          <a:p>
            <a:r>
              <a:rPr b="0" lang="en-US" sz="1400" spc="-1" strike="noStrike">
                <a:solidFill>
                  <a:srgbClr val="ffffff"/>
                </a:solidFill>
                <a:latin typeface="Arial"/>
              </a:rPr>
              <a:t>Figure 1 </a:t>
            </a:r>
            <a:endParaRPr b="0" lang="en-US" sz="1400" spc="-1" strike="noStrike">
              <a:solidFill>
                <a:srgbClr val="ffffff"/>
              </a:solidFill>
              <a:latin typeface="Arial"/>
            </a:endParaRPr>
          </a:p>
        </p:txBody>
      </p:sp>
      <p:pic>
        <p:nvPicPr>
          <p:cNvPr id="53" name="Main graphic" descr=""/>
          <p:cNvPicPr/>
          <p:nvPr/>
        </p:nvPicPr>
        <p:blipFill>
          <a:blip r:embed="rId1"/>
          <a:stretch/>
        </p:blipFill>
        <p:spPr>
          <a:xfrm>
            <a:off x="1422360" y="1966320"/>
            <a:ext cx="6350040" cy="2575800"/>
          </a:xfrm>
          <a:prstGeom prst="rect">
            <a:avLst/>
          </a:prstGeom>
          <a:ln>
            <a:noFill/>
          </a:ln>
        </p:spPr>
      </p:pic>
      <p:sp>
        <p:nvSpPr>
          <p:cNvPr id="54" name="TextShape 2"/>
          <p:cNvSpPr txBox="1"/>
          <p:nvPr/>
        </p:nvSpPr>
        <p:spPr>
          <a:xfrm>
            <a:off x="952560" y="6477120"/>
            <a:ext cx="8254800" cy="231120"/>
          </a:xfrm>
          <a:prstGeom prst="rect">
            <a:avLst/>
          </a:prstGeom>
          <a:noFill/>
          <a:ln>
            <a:noFill/>
          </a:ln>
        </p:spPr>
        <p:txBody>
          <a:bodyPr lIns="90000" rIns="90000" tIns="45000" bIns="45000"/>
          <a:p>
            <a:r>
              <a:rPr b="0" i="1" lang="en-US" sz="900" spc="-1" strike="noStrike">
                <a:solidFill>
                  <a:srgbClr val="ffffff"/>
                </a:solidFill>
                <a:latin typeface="Arial"/>
              </a:rPr>
              <a:t>The Journal of Heart and Lung Transplantation</a:t>
            </a:r>
            <a:r>
              <a:rPr b="0" lang="en-US" sz="900" spc="-1" strike="noStrike">
                <a:solidFill>
                  <a:srgbClr val="ffffff"/>
                </a:solidFill>
                <a:latin typeface="Arial"/>
              </a:rPr>
              <a:t> 2024 431-27DOI: (10.1016/j.healun.2023.09.013) </a:t>
            </a:r>
            <a:endParaRPr b="0" lang="en-US" sz="900" spc="-1" strike="noStrike">
              <a:solidFill>
                <a:srgbClr val="ffffff"/>
              </a:solidFill>
              <a:latin typeface="Arial"/>
            </a:endParaRPr>
          </a:p>
        </p:txBody>
      </p:sp>
      <p:sp>
        <p:nvSpPr>
          <p:cNvPr id="55" name="TextShape 3"/>
          <p:cNvSpPr txBox="1"/>
          <p:nvPr/>
        </p:nvSpPr>
        <p:spPr>
          <a:xfrm>
            <a:off x="952560" y="6624000"/>
            <a:ext cx="5556240" cy="231120"/>
          </a:xfrm>
          <a:prstGeom prst="rect">
            <a:avLst/>
          </a:prstGeom>
          <a:noFill/>
          <a:ln>
            <a:noFill/>
          </a:ln>
        </p:spPr>
        <p:txBody>
          <a:bodyPr lIns="90000" rIns="90000" tIns="46800" bIns="46800" anchor="ctr"/>
          <a:p>
            <a:r>
              <a:rPr b="0" lang="en-US" sz="900" spc="-1" strike="noStrike">
                <a:solidFill>
                  <a:srgbClr val="ffffff"/>
                </a:solidFill>
                <a:latin typeface="Arial"/>
              </a:rPr>
              <a:t>Copyright © 2023 International Society for the Heart and Lung Transplantation</a:t>
            </a:r>
            <a:r>
              <a:rPr b="0" lang="en-US" sz="900" spc="-1" strike="noStrike">
                <a:solidFill>
                  <a:srgbClr val="ffffff"/>
                </a:solidFill>
                <a:latin typeface="Arial"/>
                <a:hlinkClick r:id="rId2"/>
              </a:rPr>
              <a:t> Terms and Conditions</a:t>
            </a:r>
            <a:endParaRPr b="0" lang="en-US" sz="900" spc="-1" strike="noStrike">
              <a:solidFill>
                <a:srgbClr val="ffffff"/>
              </a:solidFill>
              <a:latin typeface="Arial"/>
            </a:endParaRPr>
          </a:p>
        </p:txBody>
      </p:sp>
      <p:pic>
        <p:nvPicPr>
          <p:cNvPr id="56" name="Logo" descr=""/>
          <p:cNvPicPr/>
          <p:nvPr/>
        </p:nvPicPr>
        <p:blipFill>
          <a:blip r:embed="rId3"/>
          <a:stretch/>
        </p:blipFill>
        <p:spPr>
          <a:xfrm>
            <a:off x="79560" y="6064200"/>
            <a:ext cx="707760" cy="793800"/>
          </a:xfrm>
          <a:prstGeom prst="rect">
            <a:avLst/>
          </a:prstGeom>
          <a:ln>
            <a:noFill/>
          </a:ln>
        </p:spPr>
      </p:pic>
    </p:spTree>
  </p:cSld>
  <p:transition>
    <p:wipe dir="r"/>
  </p:transition>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7" name="CustomShape 1"/>
          <p:cNvSpPr/>
          <p:nvPr/>
        </p:nvSpPr>
        <p:spPr>
          <a:xfrm>
            <a:off x="4129560" y="79200"/>
            <a:ext cx="884880" cy="307080"/>
          </a:xfrm>
          <a:prstGeom prst="rect">
            <a:avLst/>
          </a:prstGeom>
          <a:noFill/>
          <a:ln>
            <a:noFill/>
          </a:ln>
        </p:spPr>
        <p:style>
          <a:lnRef idx="0"/>
          <a:fillRef idx="0"/>
          <a:effectRef idx="0"/>
          <a:fontRef idx="minor"/>
        </p:style>
        <p:txBody>
          <a:bodyPr wrap="none" lIns="90000" rIns="90000" tIns="46800" bIns="46800"/>
          <a:p>
            <a:r>
              <a:rPr b="0" lang="en-US" sz="1400" spc="-1" strike="noStrike">
                <a:solidFill>
                  <a:srgbClr val="ffffff"/>
                </a:solidFill>
                <a:latin typeface="Arial"/>
              </a:rPr>
              <a:t>Figure 2 </a:t>
            </a:r>
            <a:endParaRPr b="0" lang="en-US" sz="1400" spc="-1" strike="noStrike">
              <a:solidFill>
                <a:srgbClr val="ffffff"/>
              </a:solidFill>
              <a:latin typeface="Arial"/>
            </a:endParaRPr>
          </a:p>
        </p:txBody>
      </p:sp>
      <p:pic>
        <p:nvPicPr>
          <p:cNvPr id="58" name="Main graphic" descr=""/>
          <p:cNvPicPr/>
          <p:nvPr/>
        </p:nvPicPr>
        <p:blipFill>
          <a:blip r:embed="rId1"/>
          <a:stretch/>
        </p:blipFill>
        <p:spPr>
          <a:xfrm>
            <a:off x="1422360" y="1444680"/>
            <a:ext cx="6350040" cy="3619080"/>
          </a:xfrm>
          <a:prstGeom prst="rect">
            <a:avLst/>
          </a:prstGeom>
          <a:ln>
            <a:noFill/>
          </a:ln>
        </p:spPr>
      </p:pic>
      <p:sp>
        <p:nvSpPr>
          <p:cNvPr id="59" name="TextShape 2"/>
          <p:cNvSpPr txBox="1"/>
          <p:nvPr/>
        </p:nvSpPr>
        <p:spPr>
          <a:xfrm>
            <a:off x="952560" y="6477120"/>
            <a:ext cx="8254800" cy="231120"/>
          </a:xfrm>
          <a:prstGeom prst="rect">
            <a:avLst/>
          </a:prstGeom>
          <a:noFill/>
          <a:ln>
            <a:noFill/>
          </a:ln>
        </p:spPr>
        <p:txBody>
          <a:bodyPr lIns="90000" rIns="90000" tIns="45000" bIns="45000"/>
          <a:p>
            <a:r>
              <a:rPr b="0" i="1" lang="en-US" sz="900" spc="-1" strike="noStrike">
                <a:solidFill>
                  <a:srgbClr val="ffffff"/>
                </a:solidFill>
                <a:latin typeface="Arial"/>
              </a:rPr>
              <a:t>The Journal of Heart and Lung Transplantation</a:t>
            </a:r>
            <a:r>
              <a:rPr b="0" lang="en-US" sz="900" spc="-1" strike="noStrike">
                <a:solidFill>
                  <a:srgbClr val="ffffff"/>
                </a:solidFill>
                <a:latin typeface="Arial"/>
              </a:rPr>
              <a:t> 2024 431-27DOI: (10.1016/j.healun.2023.09.013) </a:t>
            </a:r>
            <a:endParaRPr b="0" lang="en-US" sz="900" spc="-1" strike="noStrike">
              <a:solidFill>
                <a:srgbClr val="ffffff"/>
              </a:solidFill>
              <a:latin typeface="Arial"/>
            </a:endParaRPr>
          </a:p>
        </p:txBody>
      </p:sp>
      <p:sp>
        <p:nvSpPr>
          <p:cNvPr id="60" name="TextShape 3"/>
          <p:cNvSpPr txBox="1"/>
          <p:nvPr/>
        </p:nvSpPr>
        <p:spPr>
          <a:xfrm>
            <a:off x="952560" y="6624000"/>
            <a:ext cx="5556240" cy="231120"/>
          </a:xfrm>
          <a:prstGeom prst="rect">
            <a:avLst/>
          </a:prstGeom>
          <a:noFill/>
          <a:ln>
            <a:noFill/>
          </a:ln>
        </p:spPr>
        <p:txBody>
          <a:bodyPr lIns="90000" rIns="90000" tIns="46800" bIns="46800" anchor="ctr"/>
          <a:p>
            <a:r>
              <a:rPr b="0" lang="en-US" sz="900" spc="-1" strike="noStrike">
                <a:solidFill>
                  <a:srgbClr val="ffffff"/>
                </a:solidFill>
                <a:latin typeface="Arial"/>
              </a:rPr>
              <a:t>Copyright © 2023 International Society for the Heart and Lung Transplantation</a:t>
            </a:r>
            <a:r>
              <a:rPr b="0" lang="en-US" sz="900" spc="-1" strike="noStrike">
                <a:solidFill>
                  <a:srgbClr val="ffffff"/>
                </a:solidFill>
                <a:latin typeface="Arial"/>
                <a:hlinkClick r:id="rId2"/>
              </a:rPr>
              <a:t> Terms and Conditions</a:t>
            </a:r>
            <a:endParaRPr b="0" lang="en-US" sz="900" spc="-1" strike="noStrike">
              <a:solidFill>
                <a:srgbClr val="ffffff"/>
              </a:solidFill>
              <a:latin typeface="Arial"/>
            </a:endParaRPr>
          </a:p>
        </p:txBody>
      </p:sp>
      <p:pic>
        <p:nvPicPr>
          <p:cNvPr id="61" name="Logo" descr=""/>
          <p:cNvPicPr/>
          <p:nvPr/>
        </p:nvPicPr>
        <p:blipFill>
          <a:blip r:embed="rId3"/>
          <a:stretch/>
        </p:blipFill>
        <p:spPr>
          <a:xfrm>
            <a:off x="79560" y="6064200"/>
            <a:ext cx="707760" cy="793800"/>
          </a:xfrm>
          <a:prstGeom prst="rect">
            <a:avLst/>
          </a:prstGeom>
          <a:ln>
            <a:noFill/>
          </a:ln>
        </p:spPr>
      </p:pic>
    </p:spTree>
  </p:cSld>
  <p:transition>
    <p:wipe dir="r"/>
  </p:transition>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2" name="CustomShape 1"/>
          <p:cNvSpPr/>
          <p:nvPr/>
        </p:nvSpPr>
        <p:spPr>
          <a:xfrm>
            <a:off x="4129560" y="79200"/>
            <a:ext cx="884880" cy="307080"/>
          </a:xfrm>
          <a:prstGeom prst="rect">
            <a:avLst/>
          </a:prstGeom>
          <a:noFill/>
          <a:ln>
            <a:noFill/>
          </a:ln>
        </p:spPr>
        <p:style>
          <a:lnRef idx="0"/>
          <a:fillRef idx="0"/>
          <a:effectRef idx="0"/>
          <a:fontRef idx="minor"/>
        </p:style>
        <p:txBody>
          <a:bodyPr wrap="none" lIns="90000" rIns="90000" tIns="46800" bIns="46800"/>
          <a:p>
            <a:r>
              <a:rPr b="0" lang="en-US" sz="1400" spc="-1" strike="noStrike">
                <a:solidFill>
                  <a:srgbClr val="ffffff"/>
                </a:solidFill>
                <a:latin typeface="Arial"/>
              </a:rPr>
              <a:t>Figure 3 </a:t>
            </a:r>
            <a:endParaRPr b="0" lang="en-US" sz="1400" spc="-1" strike="noStrike">
              <a:solidFill>
                <a:srgbClr val="ffffff"/>
              </a:solidFill>
              <a:latin typeface="Arial"/>
            </a:endParaRPr>
          </a:p>
        </p:txBody>
      </p:sp>
      <p:pic>
        <p:nvPicPr>
          <p:cNvPr id="63" name="Main graphic" descr=""/>
          <p:cNvPicPr/>
          <p:nvPr/>
        </p:nvPicPr>
        <p:blipFill>
          <a:blip r:embed="rId1"/>
          <a:stretch/>
        </p:blipFill>
        <p:spPr>
          <a:xfrm>
            <a:off x="1422360" y="1692720"/>
            <a:ext cx="6350040" cy="3123000"/>
          </a:xfrm>
          <a:prstGeom prst="rect">
            <a:avLst/>
          </a:prstGeom>
          <a:ln>
            <a:noFill/>
          </a:ln>
        </p:spPr>
      </p:pic>
      <p:sp>
        <p:nvSpPr>
          <p:cNvPr id="64" name="TextShape 2"/>
          <p:cNvSpPr txBox="1"/>
          <p:nvPr/>
        </p:nvSpPr>
        <p:spPr>
          <a:xfrm>
            <a:off x="952560" y="6477120"/>
            <a:ext cx="8254800" cy="231120"/>
          </a:xfrm>
          <a:prstGeom prst="rect">
            <a:avLst/>
          </a:prstGeom>
          <a:noFill/>
          <a:ln>
            <a:noFill/>
          </a:ln>
        </p:spPr>
        <p:txBody>
          <a:bodyPr lIns="90000" rIns="90000" tIns="45000" bIns="45000"/>
          <a:p>
            <a:r>
              <a:rPr b="0" i="1" lang="en-US" sz="900" spc="-1" strike="noStrike">
                <a:solidFill>
                  <a:srgbClr val="ffffff"/>
                </a:solidFill>
                <a:latin typeface="Arial"/>
              </a:rPr>
              <a:t>The Journal of Heart and Lung Transplantation</a:t>
            </a:r>
            <a:r>
              <a:rPr b="0" lang="en-US" sz="900" spc="-1" strike="noStrike">
                <a:solidFill>
                  <a:srgbClr val="ffffff"/>
                </a:solidFill>
                <a:latin typeface="Arial"/>
              </a:rPr>
              <a:t> 2024 431-27DOI: (10.1016/j.healun.2023.09.013) </a:t>
            </a:r>
            <a:endParaRPr b="0" lang="en-US" sz="900" spc="-1" strike="noStrike">
              <a:solidFill>
                <a:srgbClr val="ffffff"/>
              </a:solidFill>
              <a:latin typeface="Arial"/>
            </a:endParaRPr>
          </a:p>
        </p:txBody>
      </p:sp>
      <p:sp>
        <p:nvSpPr>
          <p:cNvPr id="65" name="TextShape 3"/>
          <p:cNvSpPr txBox="1"/>
          <p:nvPr/>
        </p:nvSpPr>
        <p:spPr>
          <a:xfrm>
            <a:off x="952560" y="6624000"/>
            <a:ext cx="5556240" cy="231120"/>
          </a:xfrm>
          <a:prstGeom prst="rect">
            <a:avLst/>
          </a:prstGeom>
          <a:noFill/>
          <a:ln>
            <a:noFill/>
          </a:ln>
        </p:spPr>
        <p:txBody>
          <a:bodyPr lIns="90000" rIns="90000" tIns="46800" bIns="46800" anchor="ctr"/>
          <a:p>
            <a:r>
              <a:rPr b="0" lang="en-US" sz="900" spc="-1" strike="noStrike">
                <a:solidFill>
                  <a:srgbClr val="ffffff"/>
                </a:solidFill>
                <a:latin typeface="Arial"/>
              </a:rPr>
              <a:t>Copyright © 2023 International Society for the Heart and Lung Transplantation</a:t>
            </a:r>
            <a:r>
              <a:rPr b="0" lang="en-US" sz="900" spc="-1" strike="noStrike">
                <a:solidFill>
                  <a:srgbClr val="ffffff"/>
                </a:solidFill>
                <a:latin typeface="Arial"/>
                <a:hlinkClick r:id="rId2"/>
              </a:rPr>
              <a:t> Terms and Conditions</a:t>
            </a:r>
            <a:endParaRPr b="0" lang="en-US" sz="900" spc="-1" strike="noStrike">
              <a:solidFill>
                <a:srgbClr val="ffffff"/>
              </a:solidFill>
              <a:latin typeface="Arial"/>
            </a:endParaRPr>
          </a:p>
        </p:txBody>
      </p:sp>
      <p:pic>
        <p:nvPicPr>
          <p:cNvPr id="66" name="Logo" descr=""/>
          <p:cNvPicPr/>
          <p:nvPr/>
        </p:nvPicPr>
        <p:blipFill>
          <a:blip r:embed="rId3"/>
          <a:stretch/>
        </p:blipFill>
        <p:spPr>
          <a:xfrm>
            <a:off x="79560" y="6064200"/>
            <a:ext cx="707760" cy="793800"/>
          </a:xfrm>
          <a:prstGeom prst="rect">
            <a:avLst/>
          </a:prstGeom>
          <a:ln>
            <a:noFill/>
          </a:ln>
        </p:spPr>
      </p:pic>
    </p:spTree>
  </p:cSld>
  <p:transition>
    <p:wipe dir="r"/>
  </p:transition>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0</TotalTime>
  <Application>LibreOffice/6.0.7.3$Linux_X86_64 LibreOffice_project/dc89aa7a9eabfd848af146d5086077aeed2ae4a5</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
  <dc:language>en-US</dc:language>
  <cp:lastModifiedBy/>
  <cp:revision>0</cp:revision>
  <dc:subject/>
  <dc:title/>
</cp:coreProperties>
</file>