
<file path=[Content_Types].xml><?xml version="1.0" encoding="utf-8"?>
<Types xmlns="http://schemas.openxmlformats.org/package/2006/content-types">
  <Override PartName="/_rels/.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11.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D45F0665-4AB0-4E5D-98BA-1CDF677B8369}"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sldImg"/>
          </p:nvPr>
        </p:nvSpPr>
        <p:spPr>
          <a:xfrm>
            <a:off x="1371600" y="763560"/>
            <a:ext cx="5029200" cy="3772080"/>
          </a:xfrm>
          <a:prstGeom prst="rect">
            <a:avLst/>
          </a:prstGeom>
        </p:spPr>
      </p:sp>
      <p:sp>
        <p:nvSpPr>
          <p:cNvPr id="7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Task force 1: focus on centers: models of HF-CS care. CICU, cardiac intensive care unit; HF-CS, heart failure cardiogenic shock; ICU, intensive care unit; MCS, mechanical circulatory support.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sldImg"/>
          </p:nvPr>
        </p:nvSpPr>
        <p:spPr>
          <a:xfrm>
            <a:off x="1371600" y="763560"/>
            <a:ext cx="5029200" cy="3772080"/>
          </a:xfrm>
          <a:prstGeom prst="rect">
            <a:avLst/>
          </a:prstGeom>
        </p:spPr>
      </p:sp>
      <p:sp>
        <p:nvSpPr>
          <p:cNvPr id="7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Task force 2: focus on Pt presentation with HF-CS. HF-CS, heart failure cardiogenic shock; ICU, intensive care unit.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1371600" y="763560"/>
            <a:ext cx="5029200" cy="3772080"/>
          </a:xfrm>
          <a:prstGeom prst="rect">
            <a:avLst/>
          </a:prstGeom>
        </p:spPr>
      </p:sp>
      <p:sp>
        <p:nvSpPr>
          <p:cNvPr id="7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Task force 3: focus on management of HF-CS. HF-CS, heart failure cardiogenic shock.</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1371600" y="763560"/>
            <a:ext cx="5029200" cy="3772080"/>
          </a:xfrm>
          <a:prstGeom prst="rect">
            <a:avLst/>
          </a:prstGeom>
        </p:spPr>
      </p:sp>
      <p:sp>
        <p:nvSpPr>
          <p:cNvPr id="7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Circles of cardiogenic shock care. MCS, Mechanical circulatory support; OR, Operating room; VAD, ventricular assist device.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1371600" y="763560"/>
            <a:ext cx="5029200" cy="3772080"/>
          </a:xfrm>
          <a:prstGeom prst="rect">
            <a:avLst/>
          </a:prstGeom>
        </p:spPr>
      </p:sp>
      <p:sp>
        <p:nvSpPr>
          <p:cNvPr id="8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Pyramid of shock transfer information exchange. CXR, chest x-ray; DNR, Do not resuscitate; EKG, electrocardiogram; H+ P, history and physical; PAC, pulmonary artery catheter; VS, vital signs.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5495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Consensus statements from the International Society for Heart and Lung Transplantation consensus conference: Heart failure–related cardiogenic shock</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David A. Baran, MD, Filio Billia, MD, PhD, Varinder Randhawa, MD, PhD, Jennifer A. Cowger, MD, MS, Christopher M. Barnett, MD, MPH, Sharon Chih, MBBS, PhD, Stephan Ensminger, MD, DPhil, Jaime Hernandez-Montfort, MD, MSc, Shashank S. Sinha, MD, MSc, Esther Vorovich, MD, MSCE, Alastair Proudfoot, MD, PhD, Hoong Sern Lim, MD, Vanessa Blumer, MD, Douglas L. Jennings, PharmD, A. Reshad Garan, MD, Maria Florencia Renedo, MD, Thomas C. Hanff, MD MSCE, Manreet K. Kanwar,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10.1016/j.healun.2023.10.007</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International Society for the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463760"/>
            <a:ext cx="6350040" cy="358092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DOI: (10.1016/j.healun.2023.10.007)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477080"/>
            <a:ext cx="6350040" cy="355392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DOI: (10.1016/j.healun.2023.10.007)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1566000"/>
            <a:ext cx="6350040" cy="337644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DOI: (10.1016/j.healun.2023.10.007)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463760"/>
            <a:ext cx="6350040" cy="358092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DOI: (10.1016/j.healun.2023.10.007)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422360" y="1527840"/>
            <a:ext cx="6350040" cy="345312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DOI: (10.1016/j.healun.2023.10.007)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International Society for the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