
<file path=[Content_Types].xml><?xml version="1.0" encoding="utf-8"?>
<Types xmlns="http://schemas.openxmlformats.org/package/2006/content-types">
  <Override PartName="/_rels/.rels" ContentType="application/vnd.openxmlformats-package.relationships+xml"/>
  <Override PartName="/ppt/notesSlides/_rels/notesSlide6.xml.rels" ContentType="application/vnd.openxmlformats-package.relationships+xml"/>
  <Override PartName="/ppt/notesSlides/_rels/notesSlide5.xml.rels" ContentType="application/vnd.openxmlformats-package.relationships+xml"/>
  <Override PartName="/ppt/notesSlides/_rels/notesSlide4.xml.rels" ContentType="application/vnd.openxmlformats-package.relationships+xml"/>
  <Override PartName="/ppt/notesSlides/_rels/notesSlide3.xml.rels" ContentType="application/vnd.openxmlformats-package.relationships+xml"/>
  <Override PartName="/ppt/notesSlides/_rels/notesSlide2.xml.rels" ContentType="application/vnd.openxmlformats-package.relationships+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_rels/presentation.xml.rels" ContentType="application/vnd.openxmlformats-package.relationships+xml"/>
  <Override PartName="/ppt/media/image11.jpeg" ContentType="image/jpeg"/>
  <Override PartName="/ppt/media/image1.jpeg" ContentType="image/jpeg"/>
  <Override PartName="/ppt/media/image2.jpeg" ContentType="image/jpeg"/>
  <Override PartName="/ppt/media/image3.jpeg" ContentType="image/jpeg"/>
  <Override PartName="/ppt/media/image4.jpeg" ContentType="image/jpeg"/>
  <Override PartName="/ppt/media/image10.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8.xml.rels" ContentType="application/vnd.openxmlformats-package.relationships+xml"/>
  <Override PartName="/ppt/slideLayouts/_rels/slideLayout2.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slideMasters/_rels/slideMaster1.xml.rels" ContentType="application/vnd.openxmlformats-package.relationships+xml"/>
  <Override PartName="/ppt/slideMasters/slideMaster1.xml" ContentType="application/vnd.openxmlformats-officedocument.presentationml.slideMaster+xml"/>
  <Override PartName="/ppt/notesMasters/_rels/notesMaster1.xml.rels" ContentType="application/vnd.openxmlformats-package.relationships+xml"/>
  <Override PartName="/ppt/notesMasters/notesMaster1.xml" ContentType="application/vnd.openxmlformats-officedocument.presentationml.notesMaster+xml"/>
  <Override PartName="/ppt/presentation.xml" ContentType="application/vnd.openxmlformats-officedocument.presentationml.presentation.main+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 name="PlaceHolder 1"/>
          <p:cNvSpPr>
            <a:spLocks noGrp="1"/>
          </p:cNvSpPr>
          <p:nvPr>
            <p:ph type="sldImg"/>
          </p:nvPr>
        </p:nvSpPr>
        <p:spPr>
          <a:xfrm>
            <a:off x="216000" y="812520"/>
            <a:ext cx="7127280" cy="4008960"/>
          </a:xfrm>
          <a:prstGeom prst="rect">
            <a:avLst/>
          </a:prstGeom>
        </p:spPr>
        <p:txBody>
          <a:bodyPr lIns="0" rIns="0" tIns="0" bIns="0" anchor="ctr"/>
          <a:p>
            <a:pPr algn="ctr"/>
            <a:r>
              <a:rPr b="0" lang="en-US" sz="4400" spc="-1" strike="noStrike">
                <a:latin typeface="Arial"/>
              </a:rPr>
              <a:t>Click to move the slide</a:t>
            </a:r>
            <a:endParaRPr b="0" lang="en-US" sz="4400" spc="-1" strike="noStrike">
              <a:latin typeface="Arial"/>
            </a:endParaRPr>
          </a:p>
        </p:txBody>
      </p:sp>
      <p:sp>
        <p:nvSpPr>
          <p:cNvPr id="39" name="PlaceHolder 2"/>
          <p:cNvSpPr>
            <a:spLocks noGrp="1"/>
          </p:cNvSpPr>
          <p:nvPr>
            <p:ph type="body"/>
          </p:nvPr>
        </p:nvSpPr>
        <p:spPr>
          <a:xfrm>
            <a:off x="756000" y="5078520"/>
            <a:ext cx="6047640" cy="4811040"/>
          </a:xfrm>
          <a:prstGeom prst="rect">
            <a:avLst/>
          </a:prstGeom>
        </p:spPr>
        <p:txBody>
          <a:bodyPr lIns="0" rIns="0" tIns="0" bIns="0"/>
          <a:p>
            <a:r>
              <a:rPr b="0" lang="en-US" sz="2000" spc="-1" strike="noStrike">
                <a:latin typeface="Arial"/>
              </a:rPr>
              <a:t>Click to edit the notes format</a:t>
            </a:r>
            <a:endParaRPr b="0" lang="en-US" sz="2000" spc="-1" strike="noStrike">
              <a:latin typeface="Arial"/>
            </a:endParaRPr>
          </a:p>
        </p:txBody>
      </p:sp>
      <p:sp>
        <p:nvSpPr>
          <p:cNvPr id="40" name="PlaceHolder 3"/>
          <p:cNvSpPr>
            <a:spLocks noGrp="1"/>
          </p:cNvSpPr>
          <p:nvPr>
            <p:ph type="hdr"/>
          </p:nvPr>
        </p:nvSpPr>
        <p:spPr>
          <a:xfrm>
            <a:off x="0" y="0"/>
            <a:ext cx="3280680" cy="534240"/>
          </a:xfrm>
          <a:prstGeom prst="rect">
            <a:avLst/>
          </a:prstGeom>
        </p:spPr>
        <p:txBody>
          <a:bodyPr lIns="0" rIns="0" tIns="0" bIns="0"/>
          <a:p>
            <a:r>
              <a:rPr b="0" lang="en-US" sz="1400" spc="-1" strike="noStrike">
                <a:solidFill>
                  <a:srgbClr val="303d22"/>
                </a:solidFill>
                <a:latin typeface="Arial"/>
              </a:rPr>
              <a:t>&lt;header&gt;</a:t>
            </a:r>
            <a:endParaRPr b="0" lang="en-US" sz="1400" spc="-1" strike="noStrike">
              <a:solidFill>
                <a:srgbClr val="303d22"/>
              </a:solidFill>
              <a:latin typeface="Arial"/>
            </a:endParaRPr>
          </a:p>
        </p:txBody>
      </p:sp>
      <p:sp>
        <p:nvSpPr>
          <p:cNvPr id="41" name="PlaceHolder 4"/>
          <p:cNvSpPr>
            <a:spLocks noGrp="1"/>
          </p:cNvSpPr>
          <p:nvPr>
            <p:ph type="dt"/>
          </p:nvPr>
        </p:nvSpPr>
        <p:spPr>
          <a:xfrm>
            <a:off x="4278960" y="0"/>
            <a:ext cx="3280680" cy="534240"/>
          </a:xfrm>
          <a:prstGeom prst="rect">
            <a:avLst/>
          </a:prstGeom>
        </p:spPr>
        <p:txBody>
          <a:bodyPr lIns="0" rIns="0" tIns="0" bIns="0"/>
          <a:p>
            <a:pPr algn="r"/>
            <a:r>
              <a:rPr b="0" lang="en-US" sz="1400" spc="-1" strike="noStrike">
                <a:solidFill>
                  <a:srgbClr val="303d22"/>
                </a:solidFill>
                <a:latin typeface="Arial"/>
              </a:rPr>
              <a:t>&lt;date/time&gt;</a:t>
            </a:r>
            <a:endParaRPr b="0" lang="en-US" sz="1400" spc="-1" strike="noStrike">
              <a:solidFill>
                <a:srgbClr val="303d22"/>
              </a:solidFill>
              <a:latin typeface="Arial"/>
            </a:endParaRPr>
          </a:p>
        </p:txBody>
      </p:sp>
      <p:sp>
        <p:nvSpPr>
          <p:cNvPr id="42" name="PlaceHolder 5"/>
          <p:cNvSpPr>
            <a:spLocks noGrp="1"/>
          </p:cNvSpPr>
          <p:nvPr>
            <p:ph type="ftr"/>
          </p:nvPr>
        </p:nvSpPr>
        <p:spPr>
          <a:xfrm>
            <a:off x="0" y="10157400"/>
            <a:ext cx="3280680" cy="534240"/>
          </a:xfrm>
          <a:prstGeom prst="rect">
            <a:avLst/>
          </a:prstGeom>
        </p:spPr>
        <p:txBody>
          <a:bodyPr lIns="0" rIns="0" tIns="0" bIns="0" anchor="b"/>
          <a:p>
            <a:r>
              <a:rPr b="0" lang="en-US" sz="1400" spc="-1" strike="noStrike">
                <a:solidFill>
                  <a:srgbClr val="303d22"/>
                </a:solidFill>
                <a:latin typeface="Arial"/>
              </a:rPr>
              <a:t>&lt;footer&gt;</a:t>
            </a:r>
            <a:endParaRPr b="0" lang="en-US" sz="1400" spc="-1" strike="noStrike">
              <a:solidFill>
                <a:srgbClr val="303d22"/>
              </a:solidFill>
              <a:latin typeface="Arial"/>
            </a:endParaRPr>
          </a:p>
        </p:txBody>
      </p:sp>
      <p:sp>
        <p:nvSpPr>
          <p:cNvPr id="43" name="PlaceHolder 6"/>
          <p:cNvSpPr>
            <a:spLocks noGrp="1"/>
          </p:cNvSpPr>
          <p:nvPr>
            <p:ph type="sldNum"/>
          </p:nvPr>
        </p:nvSpPr>
        <p:spPr>
          <a:xfrm>
            <a:off x="4278960" y="10157400"/>
            <a:ext cx="3280680" cy="534240"/>
          </a:xfrm>
          <a:prstGeom prst="rect">
            <a:avLst/>
          </a:prstGeom>
        </p:spPr>
        <p:txBody>
          <a:bodyPr lIns="0" rIns="0" tIns="0" bIns="0" anchor="b"/>
          <a:p>
            <a:pPr algn="r"/>
            <a:fld id="{4C0DCFB1-FBB8-4FCA-93C2-67C5E9699AC3}" type="slidenum">
              <a:rPr b="0" lang="en-US" sz="1400" spc="-1" strike="noStrike">
                <a:solidFill>
                  <a:srgbClr val="303d22"/>
                </a:solidFill>
                <a:latin typeface="Arial"/>
              </a:rPr>
              <a:t>&lt;number&gt;</a:t>
            </a:fld>
            <a:endParaRPr b="0" lang="en-US" sz="1400" spc="-1" strike="noStrike">
              <a:solidFill>
                <a:srgbClr val="303d22"/>
              </a:solidFill>
              <a:latin typeface="Arial"/>
            </a:endParaRPr>
          </a:p>
        </p:txBody>
      </p:sp>
    </p:spTree>
  </p:cSld>
  <p:clrMap bg1="lt1" bg2="lt2" tx1="dk1" tx2="dk2" accent1="accent1" accent2="accent2" accent3="accent3" accent4="accent4" accent5="accent5" accent6="accent6" hlink="hlink" folHlink="folHlink"/>
</p:notesMaster>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 name="PlaceHolder 1"/>
          <p:cNvSpPr>
            <a:spLocks noGrp="1"/>
          </p:cNvSpPr>
          <p:nvPr>
            <p:ph type="sldImg"/>
          </p:nvPr>
        </p:nvSpPr>
        <p:spPr>
          <a:xfrm>
            <a:off x="1371600" y="763560"/>
            <a:ext cx="5029200" cy="3772080"/>
          </a:xfrm>
          <a:prstGeom prst="rect">
            <a:avLst/>
          </a:prstGeom>
        </p:spPr>
      </p:sp>
      <p:sp>
        <p:nvSpPr>
          <p:cNvPr id="73"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Distribution of SCAI SHOCK stages in each study. CICU, cardiac intensive care unit; OHCA, out-of-hospital cardiac arrest; SCAI, Society for Cardiovascular Angiography and Interventions.</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 name="PlaceHolder 1"/>
          <p:cNvSpPr>
            <a:spLocks noGrp="1"/>
          </p:cNvSpPr>
          <p:nvPr>
            <p:ph type="sldImg"/>
          </p:nvPr>
        </p:nvSpPr>
        <p:spPr>
          <a:xfrm>
            <a:off x="1371600" y="763560"/>
            <a:ext cx="5029200" cy="3772080"/>
          </a:xfrm>
          <a:prstGeom prst="rect">
            <a:avLst/>
          </a:prstGeom>
        </p:spPr>
      </p:sp>
      <p:sp>
        <p:nvSpPr>
          <p:cNvPr id="75"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Short-term mortality as a function of SCAI SHOCK stages in each study. ∗denotes that no deaths were observed in patients with SCAI stage B in these studies. CICU, cardiac intensive care unit; OHCA, out-of-hospital cardiac arrest; SCAI, Society for Cardiovascular Angiography and Interventions.</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 name="PlaceHolder 1"/>
          <p:cNvSpPr>
            <a:spLocks noGrp="1"/>
          </p:cNvSpPr>
          <p:nvPr>
            <p:ph type="sldImg"/>
          </p:nvPr>
        </p:nvSpPr>
        <p:spPr>
          <a:xfrm>
            <a:off x="1371600" y="763560"/>
            <a:ext cx="5029200" cy="3772080"/>
          </a:xfrm>
          <a:prstGeom prst="rect">
            <a:avLst/>
          </a:prstGeom>
        </p:spPr>
      </p:sp>
      <p:sp>
        <p:nvSpPr>
          <p:cNvPr id="77"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The proposed 3-axis conceptual model of cardiogenic shock evaluation and prognostication.</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 name="PlaceHolder 1"/>
          <p:cNvSpPr>
            <a:spLocks noGrp="1"/>
          </p:cNvSpPr>
          <p:nvPr>
            <p:ph type="sldImg"/>
          </p:nvPr>
        </p:nvSpPr>
        <p:spPr>
          <a:xfrm>
            <a:off x="1371600" y="763560"/>
            <a:ext cx="5029200" cy="3772080"/>
          </a:xfrm>
          <a:prstGeom prst="rect">
            <a:avLst/>
          </a:prstGeom>
        </p:spPr>
      </p:sp>
      <p:sp>
        <p:nvSpPr>
          <p:cNvPr id="79"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Updated SCAI SHOCK classification pyramid. AMI, acute myocardial infarction; CS, cardiogenic shock; HF, heart failure; SCAI, Society for Cardiovascular Angiography and Interventions.</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 name="PlaceHolder 1"/>
          <p:cNvSpPr>
            <a:spLocks noGrp="1"/>
          </p:cNvSpPr>
          <p:nvPr>
            <p:ph type="sldImg"/>
          </p:nvPr>
        </p:nvSpPr>
        <p:spPr>
          <a:xfrm>
            <a:off x="1371600" y="763560"/>
            <a:ext cx="5029200" cy="3772080"/>
          </a:xfrm>
          <a:prstGeom prst="rect">
            <a:avLst/>
          </a:prstGeom>
        </p:spPr>
      </p:sp>
      <p:sp>
        <p:nvSpPr>
          <p:cNvPr id="81" name="PlaceHolder 2"/>
          <p:cNvSpPr>
            <a:spLocks noGrp="1"/>
          </p:cNvSpPr>
          <p:nvPr>
            <p:ph type="body"/>
          </p:nvPr>
        </p:nvSpPr>
        <p:spPr>
          <a:xfrm>
            <a:off x="777960" y="4776840"/>
            <a:ext cx="6216480" cy="4525200"/>
          </a:xfrm>
          <a:prstGeom prst="rect">
            <a:avLst/>
          </a:prstGeom>
        </p:spPr>
        <p:txBody>
          <a:bodyPr lIns="0" rIns="0" tIns="0" bIns="0"/>
          <a:p>
            <a:r>
              <a:rPr b="0" lang="en-US" sz="900" spc="-1" strike="noStrike">
                <a:latin typeface="Arial"/>
              </a:rPr>
              <a:t>Cardiogenic shock is a dynamic process. CA, cardiac arrest; MCS, mechanical circulatory support; SCAI, Society for Cardiovascular Angiography and Interventions.</a:t>
            </a:r>
            <a:endParaRPr b="0" lang="en-US" sz="900" spc="-1" strike="noStrike">
              <a:latin typeface="Arial"/>
            </a:endParaRPr>
          </a:p>
          <a:p>
            <a:endParaRPr b="0" lang="en-US" sz="900" spc="-1" strike="noStrike">
              <a:latin typeface="Arial"/>
            </a:endParaRPr>
          </a:p>
          <a:p>
            <a:endParaRPr b="0" lang="en-US" sz="900" spc="-1" strike="noStrike">
              <a:latin typeface="Arial"/>
            </a:endParaRPr>
          </a:p>
          <a:p>
            <a:endParaRPr b="0" lang="en-US" sz="9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3200" spc="-1" strike="noStrike">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29"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latin typeface="Arial"/>
            </a:endParaRPr>
          </a:p>
        </p:txBody>
      </p:sp>
      <p:sp>
        <p:nvSpPr>
          <p:cNvPr id="30" name="PlaceHolder 5"/>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32" name="PlaceHolder 2"/>
          <p:cNvSpPr>
            <a:spLocks noGrp="1"/>
          </p:cNvSpPr>
          <p:nvPr>
            <p:ph type="body"/>
          </p:nvPr>
        </p:nvSpPr>
        <p:spPr>
          <a:xfrm>
            <a:off x="457200" y="1604520"/>
            <a:ext cx="2649600" cy="1896840"/>
          </a:xfrm>
          <a:prstGeom prst="rect">
            <a:avLst/>
          </a:prstGeom>
        </p:spPr>
        <p:txBody>
          <a:bodyPr lIns="0" rIns="0" tIns="0" bIns="0">
            <a:normAutofit/>
          </a:bodyPr>
          <a:p>
            <a:endParaRPr b="0" lang="en-US" sz="3200" spc="-1" strike="noStrike">
              <a:latin typeface="Arial"/>
            </a:endParaRPr>
          </a:p>
        </p:txBody>
      </p:sp>
      <p:sp>
        <p:nvSpPr>
          <p:cNvPr id="33" name="PlaceHolder 3"/>
          <p:cNvSpPr>
            <a:spLocks noGrp="1"/>
          </p:cNvSpPr>
          <p:nvPr>
            <p:ph type="body"/>
          </p:nvPr>
        </p:nvSpPr>
        <p:spPr>
          <a:xfrm>
            <a:off x="3239640" y="1604520"/>
            <a:ext cx="2649600" cy="1896840"/>
          </a:xfrm>
          <a:prstGeom prst="rect">
            <a:avLst/>
          </a:prstGeom>
        </p:spPr>
        <p:txBody>
          <a:bodyPr lIns="0" rIns="0" tIns="0" bIns="0">
            <a:normAutofit/>
          </a:bodyPr>
          <a:p>
            <a:endParaRPr b="0" lang="en-US" sz="3200" spc="-1" strike="noStrike">
              <a:latin typeface="Arial"/>
            </a:endParaRPr>
          </a:p>
        </p:txBody>
      </p:sp>
      <p:sp>
        <p:nvSpPr>
          <p:cNvPr id="34" name="PlaceHolder 4"/>
          <p:cNvSpPr>
            <a:spLocks noGrp="1"/>
          </p:cNvSpPr>
          <p:nvPr>
            <p:ph type="body"/>
          </p:nvPr>
        </p:nvSpPr>
        <p:spPr>
          <a:xfrm>
            <a:off x="6022080" y="1604520"/>
            <a:ext cx="2649600" cy="1896840"/>
          </a:xfrm>
          <a:prstGeom prst="rect">
            <a:avLst/>
          </a:prstGeom>
        </p:spPr>
        <p:txBody>
          <a:bodyPr lIns="0" rIns="0" tIns="0" bIns="0">
            <a:normAutofit/>
          </a:bodyPr>
          <a:p>
            <a:endParaRPr b="0" lang="en-US" sz="3200" spc="-1" strike="noStrike">
              <a:latin typeface="Arial"/>
            </a:endParaRPr>
          </a:p>
        </p:txBody>
      </p:sp>
      <p:sp>
        <p:nvSpPr>
          <p:cNvPr id="35" name="PlaceHolder 5"/>
          <p:cNvSpPr>
            <a:spLocks noGrp="1"/>
          </p:cNvSpPr>
          <p:nvPr>
            <p:ph type="body"/>
          </p:nvPr>
        </p:nvSpPr>
        <p:spPr>
          <a:xfrm>
            <a:off x="457200" y="3682080"/>
            <a:ext cx="2649600" cy="1896840"/>
          </a:xfrm>
          <a:prstGeom prst="rect">
            <a:avLst/>
          </a:prstGeom>
        </p:spPr>
        <p:txBody>
          <a:bodyPr lIns="0" rIns="0" tIns="0" bIns="0">
            <a:normAutofit/>
          </a:bodyPr>
          <a:p>
            <a:endParaRPr b="0" lang="en-US" sz="3200" spc="-1" strike="noStrike">
              <a:latin typeface="Arial"/>
            </a:endParaRPr>
          </a:p>
        </p:txBody>
      </p:sp>
      <p:sp>
        <p:nvSpPr>
          <p:cNvPr id="36" name="PlaceHolder 6"/>
          <p:cNvSpPr>
            <a:spLocks noGrp="1"/>
          </p:cNvSpPr>
          <p:nvPr>
            <p:ph type="body"/>
          </p:nvPr>
        </p:nvSpPr>
        <p:spPr>
          <a:xfrm>
            <a:off x="3239640" y="3682080"/>
            <a:ext cx="2649600" cy="1896840"/>
          </a:xfrm>
          <a:prstGeom prst="rect">
            <a:avLst/>
          </a:prstGeom>
        </p:spPr>
        <p:txBody>
          <a:bodyPr lIns="0" rIns="0" tIns="0" bIns="0">
            <a:normAutofit/>
          </a:bodyPr>
          <a:p>
            <a:endParaRPr b="0" lang="en-US" sz="3200" spc="-1" strike="noStrike">
              <a:latin typeface="Arial"/>
            </a:endParaRPr>
          </a:p>
        </p:txBody>
      </p:sp>
      <p:sp>
        <p:nvSpPr>
          <p:cNvPr id="37" name="PlaceHolder 7"/>
          <p:cNvSpPr>
            <a:spLocks noGrp="1"/>
          </p:cNvSpPr>
          <p:nvPr>
            <p:ph type="body"/>
          </p:nvPr>
        </p:nvSpPr>
        <p:spPr>
          <a:xfrm>
            <a:off x="6022080" y="3682080"/>
            <a:ext cx="26496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13"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3200" spc="-1" strike="noStrike">
              <a:latin typeface="Arial"/>
            </a:endParaRPr>
          </a:p>
        </p:txBody>
      </p:sp>
      <p:sp>
        <p:nvSpPr>
          <p:cNvPr id="14"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3200" spc="-1" strike="noStrike">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rIns="0" tIns="0" bIns="0" anchor="ctr"/>
          <a:p>
            <a:pPr algn="ctr"/>
            <a:endParaRPr b="0" lang="en-US" sz="4400" spc="-1" strike="noStrike">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3200" spc="-1" strike="noStrike">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3200" spc="-1" strike="noStrike">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3600"/>
            <a:ext cx="8229240" cy="1144800"/>
          </a:xfrm>
          <a:prstGeom prst="rect">
            <a:avLst/>
          </a:prstGeom>
        </p:spPr>
        <p:txBody>
          <a:bodyPr lIns="0" rIns="0" tIns="0" bIns="0" anchor="ctr"/>
          <a:p>
            <a:pPr algn="ctr"/>
            <a:r>
              <a:rPr b="0" lang="en-US" sz="4400" spc="-1" strike="noStrike">
                <a:latin typeface="Arial"/>
              </a:rPr>
              <a:t>Click to edit the title text format</a:t>
            </a:r>
            <a:endParaRPr b="0" lang="en-US" sz="4400" spc="-1" strike="noStrike">
              <a:latin typeface="Arial"/>
            </a:endParaRPr>
          </a:p>
        </p:txBody>
      </p:sp>
      <p:sp>
        <p:nvSpPr>
          <p:cNvPr id="1"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ffffff"/>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ffffff"/>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ffffff"/>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ffffff"/>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ffffff"/>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ffffff"/>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ffffff"/>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hyperlink" Target="http://www.elsevier.com/termsandconditions" TargetMode="External"/><Relationship Id="rId2" Type="http://schemas.openxmlformats.org/officeDocument/2006/relationships/image" Target="../media/image1.jpeg"/><Relationship Id="rId3"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hyperlink" Target="http://www.elsevier.com/termsandconditions" TargetMode="External"/><Relationship Id="rId3" Type="http://schemas.openxmlformats.org/officeDocument/2006/relationships/image" Target="../media/image3.jpeg"/><Relationship Id="rId4" Type="http://schemas.openxmlformats.org/officeDocument/2006/relationships/slideLayout" Target="../slideLayouts/slideLayout1.xml"/><Relationship Id="rId5"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hyperlink" Target="http://www.elsevier.com/termsandconditions" TargetMode="External"/><Relationship Id="rId3" Type="http://schemas.openxmlformats.org/officeDocument/2006/relationships/image" Target="../media/image5.jpeg"/><Relationship Id="rId4" Type="http://schemas.openxmlformats.org/officeDocument/2006/relationships/slideLayout" Target="../slideLayouts/slideLayout1.xml"/><Relationship Id="rId5"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hyperlink" Target="http://www.elsevier.com/termsandconditions" TargetMode="External"/><Relationship Id="rId3" Type="http://schemas.openxmlformats.org/officeDocument/2006/relationships/image" Target="../media/image7.jpeg"/><Relationship Id="rId4" Type="http://schemas.openxmlformats.org/officeDocument/2006/relationships/slideLayout" Target="../slideLayouts/slideLayout1.xml"/><Relationship Id="rId5"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hyperlink" Target="http://www.elsevier.com/termsandconditions" TargetMode="External"/><Relationship Id="rId3" Type="http://schemas.openxmlformats.org/officeDocument/2006/relationships/image" Target="../media/image9.jpeg"/><Relationship Id="rId4" Type="http://schemas.openxmlformats.org/officeDocument/2006/relationships/slideLayout" Target="../slideLayouts/slideLayout1.xml"/><Relationship Id="rId5"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hyperlink" Target="http://www.elsevier.com/termsandconditions" TargetMode="External"/><Relationship Id="rId3" Type="http://schemas.openxmlformats.org/officeDocument/2006/relationships/image" Target="../media/image11.jpeg"/><Relationship Id="rId4" Type="http://schemas.openxmlformats.org/officeDocument/2006/relationships/slideLayout" Target="../slideLayouts/slideLayout1.xml"/><Relationship Id="rId5" Type="http://schemas.openxmlformats.org/officeDocument/2006/relationships/notesSlide" Target="../notesSlides/notesSlide6.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 name="TextShape 1"/>
          <p:cNvSpPr txBox="1"/>
          <p:nvPr/>
        </p:nvSpPr>
        <p:spPr>
          <a:xfrm>
            <a:off x="360000" y="1260000"/>
            <a:ext cx="8640000" cy="2549520"/>
          </a:xfrm>
          <a:prstGeom prst="rect">
            <a:avLst/>
          </a:prstGeom>
          <a:noFill/>
          <a:ln>
            <a:noFill/>
          </a:ln>
        </p:spPr>
        <p:txBody>
          <a:bodyPr lIns="90000" rIns="90000" tIns="45000" bIns="45000"/>
          <a:p>
            <a:pPr algn="ctr">
              <a:lnSpc>
                <a:spcPct val="100000"/>
              </a:lnSpc>
              <a:spcAft>
                <a:spcPts val="3186"/>
              </a:spcAft>
            </a:pPr>
            <a:r>
              <a:rPr b="0" i="1" lang="en-US" sz="1700" spc="-1" strike="noStrike">
                <a:solidFill>
                  <a:srgbClr val="ffffff"/>
                </a:solidFill>
                <a:latin typeface="Arial"/>
              </a:rPr>
              <a:t>SCAI SHOCK Stage Classification Expert Consensus Update: A Review and Incorporation of Validation Studies</a:t>
            </a:r>
            <a:r>
              <a:rPr b="0" lang="en-US" sz="1700" spc="-1" strike="noStrike">
                <a:solidFill>
                  <a:srgbClr val="ffffff"/>
                </a:solidFill>
                <a:latin typeface="Arial"/>
              </a:rPr>
              <a:t> </a:t>
            </a:r>
            <a:endParaRPr b="0" lang="en-US" sz="1700" spc="-1" strike="noStrike">
              <a:solidFill>
                <a:srgbClr val="ffffff"/>
              </a:solidFill>
              <a:latin typeface="Arial"/>
            </a:endParaRPr>
          </a:p>
          <a:p>
            <a:pPr algn="ctr">
              <a:spcAft>
                <a:spcPts val="2750"/>
              </a:spcAft>
            </a:pPr>
            <a:r>
              <a:rPr b="0" i="1" lang="en-US" sz="1100" spc="-1" strike="noStrike">
                <a:solidFill>
                  <a:srgbClr val="ffffff"/>
                </a:solidFill>
                <a:latin typeface="Arial"/>
              </a:rPr>
              <a:t>Srihari S. Naidu, MD, FSCAI, David A. Baran, MD, FSCAI, Jacob C. Jentzer, MD, Steven M. Hollenberg, MD, Sean van Diepen, MD, MSc, Mir B. Basir, DO, FSCAI, Cindy L. Grines, MD, MSCAI, Deborah B. Diercks, MD, MSc, FACEP, Shelley Hall, MD, Navin K. Kapur, MD, FSCAI, William Kent, MD, MSc, Sunil V. Rao, MD, FSCAI, Marc D. Samsky, MD, Holger Thiele, MD, FESC, Alexander G. Truesdell, MD, FSCAI, Timothy D. Henry, MD, MSCAI</a:t>
            </a:r>
            <a:r>
              <a:rPr b="0" lang="en-US" sz="1100" spc="-1" strike="noStrike">
                <a:solidFill>
                  <a:srgbClr val="ffffff"/>
                </a:solidFill>
                <a:latin typeface="Arial"/>
              </a:rPr>
              <a:t> </a:t>
            </a:r>
            <a:endParaRPr b="0" lang="en-US" sz="1100" spc="-1" strike="noStrike">
              <a:solidFill>
                <a:srgbClr val="ffffff"/>
              </a:solidFill>
              <a:latin typeface="Arial"/>
            </a:endParaRPr>
          </a:p>
          <a:p>
            <a:pPr algn="ctr"/>
            <a:r>
              <a:rPr b="0" i="1" lang="en-US" sz="1200" spc="-1" strike="noStrike">
                <a:solidFill>
                  <a:srgbClr val="ffffff"/>
                </a:solidFill>
                <a:latin typeface="Arial"/>
              </a:rPr>
              <a:t>Journal of the Society for Cardiovascular Angiography &amp; Interventions</a:t>
            </a:r>
            <a:r>
              <a:rPr b="0" lang="en-US" sz="1200" spc="-1" strike="noStrike">
                <a:solidFill>
                  <a:srgbClr val="ffffff"/>
                </a:solidFill>
                <a:latin typeface="Arial"/>
              </a:rPr>
              <a:t> </a:t>
            </a:r>
            <a:endParaRPr b="0" lang="en-US" sz="1200" spc="-1" strike="noStrike">
              <a:solidFill>
                <a:srgbClr val="ffffff"/>
              </a:solidFill>
              <a:latin typeface="Arial"/>
            </a:endParaRPr>
          </a:p>
          <a:p>
            <a:pPr algn="ctr"/>
            <a:r>
              <a:rPr b="0" lang="en-US" sz="1200" spc="-1" strike="noStrike">
                <a:solidFill>
                  <a:srgbClr val="ffffff"/>
                </a:solidFill>
                <a:latin typeface="Arial"/>
              </a:rPr>
              <a:t>Volume 1 Issue 1 (January 2022) </a:t>
            </a:r>
            <a:endParaRPr b="0" lang="en-US" sz="1200" spc="-1" strike="noStrike">
              <a:solidFill>
                <a:srgbClr val="ffffff"/>
              </a:solidFill>
              <a:latin typeface="Arial"/>
            </a:endParaRPr>
          </a:p>
          <a:p>
            <a:pPr algn="ctr"/>
            <a:r>
              <a:rPr b="0" lang="en-US" sz="1000" spc="-1" strike="noStrike">
                <a:solidFill>
                  <a:srgbClr val="ffffff"/>
                </a:solidFill>
                <a:latin typeface="Arial"/>
              </a:rPr>
              <a:t>DOI: 10.1016/j.jscai.2021.100008</a:t>
            </a:r>
            <a:endParaRPr b="0" lang="en-US" sz="1000" spc="-1" strike="noStrike">
              <a:solidFill>
                <a:srgbClr val="ffffff"/>
              </a:solidFill>
              <a:latin typeface="Arial"/>
            </a:endParaRPr>
          </a:p>
        </p:txBody>
      </p:sp>
      <p:sp>
        <p:nvSpPr>
          <p:cNvPr id="45" name="TextShape 2"/>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2021 The Authors</a:t>
            </a:r>
            <a:r>
              <a:rPr b="0" lang="en-US" sz="900" spc="-1" strike="noStrike">
                <a:solidFill>
                  <a:srgbClr val="ffffff"/>
                </a:solidFill>
                <a:latin typeface="Arial"/>
                <a:hlinkClick r:id="rId1"/>
              </a:rPr>
              <a:t> Terms and Conditions</a:t>
            </a:r>
            <a:endParaRPr b="0" lang="en-US" sz="900" spc="-1" strike="noStrike">
              <a:solidFill>
                <a:srgbClr val="ffffff"/>
              </a:solidFill>
              <a:latin typeface="Arial"/>
            </a:endParaRPr>
          </a:p>
        </p:txBody>
      </p:sp>
      <p:pic>
        <p:nvPicPr>
          <p:cNvPr id="46" name="Logo" descr=""/>
          <p:cNvPicPr/>
          <p:nvPr/>
        </p:nvPicPr>
        <p:blipFill>
          <a:blip r:embed="rId2"/>
          <a:stretch/>
        </p:blipFill>
        <p:spPr>
          <a:xfrm>
            <a:off x="79560" y="6064200"/>
            <a:ext cx="707760" cy="793800"/>
          </a:xfrm>
          <a:prstGeom prst="rect">
            <a:avLst/>
          </a:prstGeom>
          <a:ln>
            <a:noFill/>
          </a:ln>
        </p:spPr>
      </p:pic>
    </p:spTree>
  </p:cSld>
  <p:transition>
    <p:wipe dir="r"/>
  </p:transition>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 name="CustomShape 1"/>
          <p:cNvSpPr/>
          <p:nvPr/>
        </p:nvSpPr>
        <p:spPr>
          <a:xfrm>
            <a:off x="4233240" y="79200"/>
            <a:ext cx="67752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 1 </a:t>
            </a:r>
            <a:endParaRPr b="0" lang="en-US" sz="1400" spc="-1" strike="noStrike">
              <a:solidFill>
                <a:srgbClr val="ffffff"/>
              </a:solidFill>
              <a:latin typeface="Arial"/>
            </a:endParaRPr>
          </a:p>
        </p:txBody>
      </p:sp>
      <p:pic>
        <p:nvPicPr>
          <p:cNvPr id="48" name="Main graphic" descr=""/>
          <p:cNvPicPr/>
          <p:nvPr/>
        </p:nvPicPr>
        <p:blipFill>
          <a:blip r:embed="rId1"/>
          <a:stretch/>
        </p:blipFill>
        <p:spPr>
          <a:xfrm>
            <a:off x="1422360" y="1518840"/>
            <a:ext cx="6350040" cy="3470760"/>
          </a:xfrm>
          <a:prstGeom prst="rect">
            <a:avLst/>
          </a:prstGeom>
          <a:ln>
            <a:noFill/>
          </a:ln>
        </p:spPr>
      </p:pic>
      <p:sp>
        <p:nvSpPr>
          <p:cNvPr id="49"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Journal of the Society for Cardiovascular Angiography &amp; Interventions</a:t>
            </a:r>
            <a:r>
              <a:rPr b="0" lang="en-US" sz="900" spc="-1" strike="noStrike">
                <a:solidFill>
                  <a:srgbClr val="ffffff"/>
                </a:solidFill>
                <a:latin typeface="Arial"/>
              </a:rPr>
              <a:t> 2022 1DOI: (10.1016/j.jscai.2021.100008) </a:t>
            </a:r>
            <a:endParaRPr b="0" lang="en-US" sz="900" spc="-1" strike="noStrike">
              <a:solidFill>
                <a:srgbClr val="ffffff"/>
              </a:solidFill>
              <a:latin typeface="Arial"/>
            </a:endParaRPr>
          </a:p>
        </p:txBody>
      </p:sp>
      <p:sp>
        <p:nvSpPr>
          <p:cNvPr id="50"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2021 The Authors</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51"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 name="CustomShape 1"/>
          <p:cNvSpPr/>
          <p:nvPr/>
        </p:nvSpPr>
        <p:spPr>
          <a:xfrm>
            <a:off x="4233240" y="79200"/>
            <a:ext cx="67752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 2 </a:t>
            </a:r>
            <a:endParaRPr b="0" lang="en-US" sz="1400" spc="-1" strike="noStrike">
              <a:solidFill>
                <a:srgbClr val="ffffff"/>
              </a:solidFill>
              <a:latin typeface="Arial"/>
            </a:endParaRPr>
          </a:p>
        </p:txBody>
      </p:sp>
      <p:pic>
        <p:nvPicPr>
          <p:cNvPr id="53" name="Main graphic" descr=""/>
          <p:cNvPicPr/>
          <p:nvPr/>
        </p:nvPicPr>
        <p:blipFill>
          <a:blip r:embed="rId1"/>
          <a:stretch/>
        </p:blipFill>
        <p:spPr>
          <a:xfrm>
            <a:off x="1422360" y="1501920"/>
            <a:ext cx="6350040" cy="3504600"/>
          </a:xfrm>
          <a:prstGeom prst="rect">
            <a:avLst/>
          </a:prstGeom>
          <a:ln>
            <a:noFill/>
          </a:ln>
        </p:spPr>
      </p:pic>
      <p:sp>
        <p:nvSpPr>
          <p:cNvPr id="54"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Journal of the Society for Cardiovascular Angiography &amp; Interventions</a:t>
            </a:r>
            <a:r>
              <a:rPr b="0" lang="en-US" sz="900" spc="-1" strike="noStrike">
                <a:solidFill>
                  <a:srgbClr val="ffffff"/>
                </a:solidFill>
                <a:latin typeface="Arial"/>
              </a:rPr>
              <a:t> 2022 1DOI: (10.1016/j.jscai.2021.100008) </a:t>
            </a:r>
            <a:endParaRPr b="0" lang="en-US" sz="900" spc="-1" strike="noStrike">
              <a:solidFill>
                <a:srgbClr val="ffffff"/>
              </a:solidFill>
              <a:latin typeface="Arial"/>
            </a:endParaRPr>
          </a:p>
        </p:txBody>
      </p:sp>
      <p:sp>
        <p:nvSpPr>
          <p:cNvPr id="55"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2021 The Authors</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56"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 name="CustomShape 1"/>
          <p:cNvSpPr/>
          <p:nvPr/>
        </p:nvSpPr>
        <p:spPr>
          <a:xfrm>
            <a:off x="4233240" y="79200"/>
            <a:ext cx="67752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 3 </a:t>
            </a:r>
            <a:endParaRPr b="0" lang="en-US" sz="1400" spc="-1" strike="noStrike">
              <a:solidFill>
                <a:srgbClr val="ffffff"/>
              </a:solidFill>
              <a:latin typeface="Arial"/>
            </a:endParaRPr>
          </a:p>
        </p:txBody>
      </p:sp>
      <p:pic>
        <p:nvPicPr>
          <p:cNvPr id="58" name="Main graphic" descr=""/>
          <p:cNvPicPr/>
          <p:nvPr/>
        </p:nvPicPr>
        <p:blipFill>
          <a:blip r:embed="rId1"/>
          <a:stretch/>
        </p:blipFill>
        <p:spPr>
          <a:xfrm>
            <a:off x="1422360" y="1172160"/>
            <a:ext cx="6350040" cy="4164480"/>
          </a:xfrm>
          <a:prstGeom prst="rect">
            <a:avLst/>
          </a:prstGeom>
          <a:ln>
            <a:noFill/>
          </a:ln>
        </p:spPr>
      </p:pic>
      <p:sp>
        <p:nvSpPr>
          <p:cNvPr id="59"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Journal of the Society for Cardiovascular Angiography &amp; Interventions</a:t>
            </a:r>
            <a:r>
              <a:rPr b="0" lang="en-US" sz="900" spc="-1" strike="noStrike">
                <a:solidFill>
                  <a:srgbClr val="ffffff"/>
                </a:solidFill>
                <a:latin typeface="Arial"/>
              </a:rPr>
              <a:t> 2022 1DOI: (10.1016/j.jscai.2021.100008) </a:t>
            </a:r>
            <a:endParaRPr b="0" lang="en-US" sz="900" spc="-1" strike="noStrike">
              <a:solidFill>
                <a:srgbClr val="ffffff"/>
              </a:solidFill>
              <a:latin typeface="Arial"/>
            </a:endParaRPr>
          </a:p>
        </p:txBody>
      </p:sp>
      <p:sp>
        <p:nvSpPr>
          <p:cNvPr id="60"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2021 The Authors</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61"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 name="CustomShape 1"/>
          <p:cNvSpPr/>
          <p:nvPr/>
        </p:nvSpPr>
        <p:spPr>
          <a:xfrm>
            <a:off x="4233240" y="79200"/>
            <a:ext cx="67752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 4 </a:t>
            </a:r>
            <a:endParaRPr b="0" lang="en-US" sz="1400" spc="-1" strike="noStrike">
              <a:solidFill>
                <a:srgbClr val="ffffff"/>
              </a:solidFill>
              <a:latin typeface="Arial"/>
            </a:endParaRPr>
          </a:p>
        </p:txBody>
      </p:sp>
      <p:pic>
        <p:nvPicPr>
          <p:cNvPr id="63" name="Main graphic" descr=""/>
          <p:cNvPicPr/>
          <p:nvPr/>
        </p:nvPicPr>
        <p:blipFill>
          <a:blip r:embed="rId1"/>
          <a:stretch/>
        </p:blipFill>
        <p:spPr>
          <a:xfrm>
            <a:off x="1422360" y="1820160"/>
            <a:ext cx="6350040" cy="2867760"/>
          </a:xfrm>
          <a:prstGeom prst="rect">
            <a:avLst/>
          </a:prstGeom>
          <a:ln>
            <a:noFill/>
          </a:ln>
        </p:spPr>
      </p:pic>
      <p:sp>
        <p:nvSpPr>
          <p:cNvPr id="64"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Journal of the Society for Cardiovascular Angiography &amp; Interventions</a:t>
            </a:r>
            <a:r>
              <a:rPr b="0" lang="en-US" sz="900" spc="-1" strike="noStrike">
                <a:solidFill>
                  <a:srgbClr val="ffffff"/>
                </a:solidFill>
                <a:latin typeface="Arial"/>
              </a:rPr>
              <a:t> 2022 1DOI: (10.1016/j.jscai.2021.100008) </a:t>
            </a:r>
            <a:endParaRPr b="0" lang="en-US" sz="900" spc="-1" strike="noStrike">
              <a:solidFill>
                <a:srgbClr val="ffffff"/>
              </a:solidFill>
              <a:latin typeface="Arial"/>
            </a:endParaRPr>
          </a:p>
        </p:txBody>
      </p:sp>
      <p:sp>
        <p:nvSpPr>
          <p:cNvPr id="65"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2021 The Authors</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66"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 name="CustomShape 1"/>
          <p:cNvSpPr/>
          <p:nvPr/>
        </p:nvSpPr>
        <p:spPr>
          <a:xfrm>
            <a:off x="4233240" y="79200"/>
            <a:ext cx="677520" cy="307080"/>
          </a:xfrm>
          <a:prstGeom prst="rect">
            <a:avLst/>
          </a:prstGeom>
          <a:noFill/>
          <a:ln>
            <a:noFill/>
          </a:ln>
        </p:spPr>
        <p:style>
          <a:lnRef idx="0"/>
          <a:fillRef idx="0"/>
          <a:effectRef idx="0"/>
          <a:fontRef idx="minor"/>
        </p:style>
        <p:txBody>
          <a:bodyPr wrap="none" lIns="90000" rIns="90000" tIns="46800" bIns="46800"/>
          <a:p>
            <a:r>
              <a:rPr b="0" lang="en-US" sz="1400" spc="-1" strike="noStrike">
                <a:solidFill>
                  <a:srgbClr val="ffffff"/>
                </a:solidFill>
                <a:latin typeface="Arial"/>
              </a:rPr>
              <a:t>Fig. 5 </a:t>
            </a:r>
            <a:endParaRPr b="0" lang="en-US" sz="1400" spc="-1" strike="noStrike">
              <a:solidFill>
                <a:srgbClr val="ffffff"/>
              </a:solidFill>
              <a:latin typeface="Arial"/>
            </a:endParaRPr>
          </a:p>
        </p:txBody>
      </p:sp>
      <p:pic>
        <p:nvPicPr>
          <p:cNvPr id="68" name="Main graphic" descr=""/>
          <p:cNvPicPr/>
          <p:nvPr/>
        </p:nvPicPr>
        <p:blipFill>
          <a:blip r:embed="rId1"/>
          <a:stretch/>
        </p:blipFill>
        <p:spPr>
          <a:xfrm>
            <a:off x="1422360" y="1784160"/>
            <a:ext cx="6350040" cy="2940120"/>
          </a:xfrm>
          <a:prstGeom prst="rect">
            <a:avLst/>
          </a:prstGeom>
          <a:ln>
            <a:noFill/>
          </a:ln>
        </p:spPr>
      </p:pic>
      <p:sp>
        <p:nvSpPr>
          <p:cNvPr id="69" name="TextShape 2"/>
          <p:cNvSpPr txBox="1"/>
          <p:nvPr/>
        </p:nvSpPr>
        <p:spPr>
          <a:xfrm>
            <a:off x="952560" y="6477120"/>
            <a:ext cx="8254800" cy="231120"/>
          </a:xfrm>
          <a:prstGeom prst="rect">
            <a:avLst/>
          </a:prstGeom>
          <a:noFill/>
          <a:ln>
            <a:noFill/>
          </a:ln>
        </p:spPr>
        <p:txBody>
          <a:bodyPr lIns="90000" rIns="90000" tIns="45000" bIns="45000"/>
          <a:p>
            <a:r>
              <a:rPr b="0" i="1" lang="en-US" sz="900" spc="-1" strike="noStrike">
                <a:solidFill>
                  <a:srgbClr val="ffffff"/>
                </a:solidFill>
                <a:latin typeface="Arial"/>
              </a:rPr>
              <a:t>Journal of the Society for Cardiovascular Angiography &amp; Interventions</a:t>
            </a:r>
            <a:r>
              <a:rPr b="0" lang="en-US" sz="900" spc="-1" strike="noStrike">
                <a:solidFill>
                  <a:srgbClr val="ffffff"/>
                </a:solidFill>
                <a:latin typeface="Arial"/>
              </a:rPr>
              <a:t> 2022 1DOI: (10.1016/j.jscai.2021.100008) </a:t>
            </a:r>
            <a:endParaRPr b="0" lang="en-US" sz="900" spc="-1" strike="noStrike">
              <a:solidFill>
                <a:srgbClr val="ffffff"/>
              </a:solidFill>
              <a:latin typeface="Arial"/>
            </a:endParaRPr>
          </a:p>
        </p:txBody>
      </p:sp>
      <p:sp>
        <p:nvSpPr>
          <p:cNvPr id="70" name="TextShape 3"/>
          <p:cNvSpPr txBox="1"/>
          <p:nvPr/>
        </p:nvSpPr>
        <p:spPr>
          <a:xfrm>
            <a:off x="952560" y="6624000"/>
            <a:ext cx="5556240" cy="231120"/>
          </a:xfrm>
          <a:prstGeom prst="rect">
            <a:avLst/>
          </a:prstGeom>
          <a:noFill/>
          <a:ln>
            <a:noFill/>
          </a:ln>
        </p:spPr>
        <p:txBody>
          <a:bodyPr lIns="90000" rIns="90000" tIns="46800" bIns="46800" anchor="ctr"/>
          <a:p>
            <a:r>
              <a:rPr b="0" lang="en-US" sz="900" spc="-1" strike="noStrike">
                <a:solidFill>
                  <a:srgbClr val="ffffff"/>
                </a:solidFill>
                <a:latin typeface="Arial"/>
              </a:rPr>
              <a:t>Copyright © 2021 The Authors</a:t>
            </a:r>
            <a:r>
              <a:rPr b="0" lang="en-US" sz="900" spc="-1" strike="noStrike">
                <a:solidFill>
                  <a:srgbClr val="ffffff"/>
                </a:solidFill>
                <a:latin typeface="Arial"/>
                <a:hlinkClick r:id="rId2"/>
              </a:rPr>
              <a:t> Terms and Conditions</a:t>
            </a:r>
            <a:endParaRPr b="0" lang="en-US" sz="900" spc="-1" strike="noStrike">
              <a:solidFill>
                <a:srgbClr val="ffffff"/>
              </a:solidFill>
              <a:latin typeface="Arial"/>
            </a:endParaRPr>
          </a:p>
        </p:txBody>
      </p:sp>
      <p:pic>
        <p:nvPicPr>
          <p:cNvPr id="71" name="Logo" descr=""/>
          <p:cNvPicPr/>
          <p:nvPr/>
        </p:nvPicPr>
        <p:blipFill>
          <a:blip r:embed="rId3"/>
          <a:stretch/>
        </p:blipFill>
        <p:spPr>
          <a:xfrm>
            <a:off x="79560" y="6064200"/>
            <a:ext cx="707760" cy="793800"/>
          </a:xfrm>
          <a:prstGeom prst="rect">
            <a:avLst/>
          </a:prstGeom>
          <a:ln>
            <a:noFill/>
          </a:ln>
        </p:spPr>
      </p:pic>
    </p:spTree>
  </p:cSld>
  <p:transition>
    <p:wipe dir="r"/>
  </p:transition>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0</TotalTime>
  <Application>LibreOffice/6.0.7.3$Linux_X86_64 LibreOffice_project/dc89aa7a9eabfd848af146d5086077aeed2ae4a5</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
  <dc:language>en-US</dc:language>
  <cp:lastModifiedBy/>
  <cp:revision>0</cp:revision>
  <dc:subject/>
  <dc:title/>
</cp:coreProperties>
</file>