
<file path=[Content_Types].xml><?xml version="1.0" encoding="utf-8"?>
<Types xmlns="http://schemas.openxmlformats.org/package/2006/content-types">
  <Override PartName="/_rels/.rels" ContentType="application/vnd.openxmlformats-package.relationships+xml"/>
  <Override PartName="/ppt/notesSlides/_rels/notesSlide8.xml.rels" ContentType="application/vnd.openxmlformats-package.relationships+xml"/>
  <Override PartName="/ppt/notesSlides/_rels/notesSlide7.xml.rels" ContentType="application/vnd.openxmlformats-package.relationships+xml"/>
  <Override PartName="/ppt/notesSlides/_rels/notesSlide6.xml.rels" ContentType="application/vnd.openxmlformats-package.relationships+xml"/>
  <Override PartName="/ppt/notesSlides/_rels/notesSlide5.xml.rels" ContentType="application/vnd.openxmlformats-package.relationships+xml"/>
  <Override PartName="/ppt/notesSlides/_rels/notesSlide4.xml.rels" ContentType="application/vnd.openxmlformats-package.relationships+xml"/>
  <Override PartName="/ppt/notesSlides/_rels/notesSlide3.xml.rels" ContentType="application/vnd.openxmlformats-package.relationships+xml"/>
  <Override PartName="/ppt/notesSlides/_rels/notesSlide2.xml.rels" ContentType="application/vnd.openxmlformats-package.relationships+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_rels/presentation.xml.rels" ContentType="application/vnd.openxmlformats-package.relationships+xml"/>
  <Override PartName="/ppt/media/image15.jpeg" ContentType="image/jpeg"/>
  <Override PartName="/ppt/media/image14.jpeg" ContentType="image/jpeg"/>
  <Override PartName="/ppt/media/image13.jpeg" ContentType="image/jpeg"/>
  <Override PartName="/ppt/media/image12.jpeg" ContentType="image/jpeg"/>
  <Override PartName="/ppt/media/image11.jpeg" ContentType="image/jpeg"/>
  <Override PartName="/ppt/media/image1.jpeg" ContentType="image/jpeg"/>
  <Override PartName="/ppt/media/image2.jpeg" ContentType="image/jpeg"/>
  <Override PartName="/ppt/media/image3.jpeg" ContentType="image/jpeg"/>
  <Override PartName="/ppt/media/image4.jpeg" ContentType="image/jpeg"/>
  <Override PartName="/ppt/media/image10.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slides/slide8.xml" ContentType="application/vnd.openxmlformats-officedocument.presentationml.slide+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8.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slideMasters/_rels/slideMaster1.xml.rels" ContentType="application/vnd.openxmlformats-package.relationships+xml"/>
  <Override PartName="/ppt/slideMasters/slideMaster1.xml" ContentType="application/vnd.openxmlformats-officedocument.presentationml.slideMaster+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PlaceHolder 1"/>
          <p:cNvSpPr>
            <a:spLocks noGrp="1"/>
          </p:cNvSpPr>
          <p:nvPr>
            <p:ph type="sldImg"/>
          </p:nvPr>
        </p:nvSpPr>
        <p:spPr>
          <a:xfrm>
            <a:off x="216000" y="812520"/>
            <a:ext cx="7127280" cy="4008960"/>
          </a:xfrm>
          <a:prstGeom prst="rect">
            <a:avLst/>
          </a:prstGeom>
        </p:spPr>
        <p:txBody>
          <a:bodyPr lIns="0" rIns="0" tIns="0" bIns="0" anchor="ctr"/>
          <a:p>
            <a:pPr algn="ctr"/>
            <a:r>
              <a:rPr b="0" lang="en-US" sz="4400" spc="-1" strike="noStrike">
                <a:latin typeface="Arial"/>
              </a:rPr>
              <a:t>Click to move the slide</a:t>
            </a:r>
            <a:endParaRPr b="0" lang="en-US" sz="4400" spc="-1" strike="noStrike">
              <a:latin typeface="Arial"/>
            </a:endParaRPr>
          </a:p>
        </p:txBody>
      </p:sp>
      <p:sp>
        <p:nvSpPr>
          <p:cNvPr id="39" name="PlaceHolder 2"/>
          <p:cNvSpPr>
            <a:spLocks noGrp="1"/>
          </p:cNvSpPr>
          <p:nvPr>
            <p:ph type="body"/>
          </p:nvPr>
        </p:nvSpPr>
        <p:spPr>
          <a:xfrm>
            <a:off x="756000" y="5078520"/>
            <a:ext cx="6047640" cy="4811040"/>
          </a:xfrm>
          <a:prstGeom prst="rect">
            <a:avLst/>
          </a:prstGeom>
        </p:spPr>
        <p:txBody>
          <a:bodyPr lIns="0" rIns="0" tIns="0" bIns="0"/>
          <a:p>
            <a:r>
              <a:rPr b="0" lang="en-US" sz="2000" spc="-1" strike="noStrike">
                <a:latin typeface="Arial"/>
              </a:rPr>
              <a:t>Click to edit the notes format</a:t>
            </a:r>
            <a:endParaRPr b="0" lang="en-US" sz="2000" spc="-1" strike="noStrike">
              <a:latin typeface="Arial"/>
            </a:endParaRPr>
          </a:p>
        </p:txBody>
      </p:sp>
      <p:sp>
        <p:nvSpPr>
          <p:cNvPr id="40" name="PlaceHolder 3"/>
          <p:cNvSpPr>
            <a:spLocks noGrp="1"/>
          </p:cNvSpPr>
          <p:nvPr>
            <p:ph type="hdr"/>
          </p:nvPr>
        </p:nvSpPr>
        <p:spPr>
          <a:xfrm>
            <a:off x="0" y="0"/>
            <a:ext cx="3280680" cy="534240"/>
          </a:xfrm>
          <a:prstGeom prst="rect">
            <a:avLst/>
          </a:prstGeom>
        </p:spPr>
        <p:txBody>
          <a:bodyPr lIns="0" rIns="0" tIns="0" bIns="0"/>
          <a:p>
            <a:r>
              <a:rPr b="0" lang="en-US" sz="1400" spc="-1" strike="noStrike">
                <a:solidFill>
                  <a:srgbClr val="303d22"/>
                </a:solidFill>
                <a:latin typeface="Arial"/>
              </a:rPr>
              <a:t>&lt;header&gt;</a:t>
            </a:r>
            <a:endParaRPr b="0" lang="en-US" sz="1400" spc="-1" strike="noStrike">
              <a:solidFill>
                <a:srgbClr val="303d22"/>
              </a:solidFill>
              <a:latin typeface="Arial"/>
            </a:endParaRPr>
          </a:p>
        </p:txBody>
      </p:sp>
      <p:sp>
        <p:nvSpPr>
          <p:cNvPr id="41" name="PlaceHolder 4"/>
          <p:cNvSpPr>
            <a:spLocks noGrp="1"/>
          </p:cNvSpPr>
          <p:nvPr>
            <p:ph type="dt"/>
          </p:nvPr>
        </p:nvSpPr>
        <p:spPr>
          <a:xfrm>
            <a:off x="4278960" y="0"/>
            <a:ext cx="3280680" cy="534240"/>
          </a:xfrm>
          <a:prstGeom prst="rect">
            <a:avLst/>
          </a:prstGeom>
        </p:spPr>
        <p:txBody>
          <a:bodyPr lIns="0" rIns="0" tIns="0" bIns="0"/>
          <a:p>
            <a:pPr algn="r"/>
            <a:r>
              <a:rPr b="0" lang="en-US" sz="1400" spc="-1" strike="noStrike">
                <a:solidFill>
                  <a:srgbClr val="303d22"/>
                </a:solidFill>
                <a:latin typeface="Arial"/>
              </a:rPr>
              <a:t>&lt;date/time&gt;</a:t>
            </a:r>
            <a:endParaRPr b="0" lang="en-US" sz="1400" spc="-1" strike="noStrike">
              <a:solidFill>
                <a:srgbClr val="303d22"/>
              </a:solidFill>
              <a:latin typeface="Arial"/>
            </a:endParaRPr>
          </a:p>
        </p:txBody>
      </p:sp>
      <p:sp>
        <p:nvSpPr>
          <p:cNvPr id="42" name="PlaceHolder 5"/>
          <p:cNvSpPr>
            <a:spLocks noGrp="1"/>
          </p:cNvSpPr>
          <p:nvPr>
            <p:ph type="ftr"/>
          </p:nvPr>
        </p:nvSpPr>
        <p:spPr>
          <a:xfrm>
            <a:off x="0" y="10157400"/>
            <a:ext cx="3280680" cy="534240"/>
          </a:xfrm>
          <a:prstGeom prst="rect">
            <a:avLst/>
          </a:prstGeom>
        </p:spPr>
        <p:txBody>
          <a:bodyPr lIns="0" rIns="0" tIns="0" bIns="0" anchor="b"/>
          <a:p>
            <a:r>
              <a:rPr b="0" lang="en-US" sz="1400" spc="-1" strike="noStrike">
                <a:solidFill>
                  <a:srgbClr val="303d22"/>
                </a:solidFill>
                <a:latin typeface="Arial"/>
              </a:rPr>
              <a:t>&lt;footer&gt;</a:t>
            </a:r>
            <a:endParaRPr b="0" lang="en-US" sz="1400" spc="-1" strike="noStrike">
              <a:solidFill>
                <a:srgbClr val="303d22"/>
              </a:solidFill>
              <a:latin typeface="Arial"/>
            </a:endParaRPr>
          </a:p>
        </p:txBody>
      </p:sp>
      <p:sp>
        <p:nvSpPr>
          <p:cNvPr id="43" name="PlaceHolder 6"/>
          <p:cNvSpPr>
            <a:spLocks noGrp="1"/>
          </p:cNvSpPr>
          <p:nvPr>
            <p:ph type="sldNum"/>
          </p:nvPr>
        </p:nvSpPr>
        <p:spPr>
          <a:xfrm>
            <a:off x="4278960" y="10157400"/>
            <a:ext cx="3280680" cy="534240"/>
          </a:xfrm>
          <a:prstGeom prst="rect">
            <a:avLst/>
          </a:prstGeom>
        </p:spPr>
        <p:txBody>
          <a:bodyPr lIns="0" rIns="0" tIns="0" bIns="0" anchor="b"/>
          <a:p>
            <a:pPr algn="r"/>
            <a:fld id="{58C0BE53-A9A3-43EB-8C42-DAFF8DF445EF}" type="slidenum">
              <a:rPr b="0" lang="en-US" sz="1400" spc="-1" strike="noStrike">
                <a:solidFill>
                  <a:srgbClr val="303d22"/>
                </a:solidFill>
                <a:latin typeface="Arial"/>
              </a:rPr>
              <a:t>&lt;number&gt;</a:t>
            </a:fld>
            <a:endParaRPr b="0" lang="en-US" sz="1400" spc="-1" strike="noStrike">
              <a:solidFill>
                <a:srgbClr val="303d22"/>
              </a:solidFill>
              <a:latin typeface="Arial"/>
            </a:endParaRPr>
          </a:p>
        </p:txBody>
      </p:sp>
    </p:spTree>
  </p:cSld>
  <p:clrMap bg1="lt1" bg2="lt2" tx1="dk1" tx2="dk2" accent1="accent1" accent2="accent2" accent3="accent3" accent4="accent4" accent5="accent5" accent6="accent6" hlink="hlink" folHlink="folHlink"/>
</p:notesMaster>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PlaceHolder 1"/>
          <p:cNvSpPr>
            <a:spLocks noGrp="1"/>
          </p:cNvSpPr>
          <p:nvPr>
            <p:ph type="sldImg"/>
          </p:nvPr>
        </p:nvSpPr>
        <p:spPr>
          <a:xfrm>
            <a:off x="1371600" y="763560"/>
            <a:ext cx="5029200" cy="3772080"/>
          </a:xfrm>
          <a:prstGeom prst="rect">
            <a:avLst/>
          </a:prstGeom>
        </p:spPr>
      </p:sp>
      <p:sp>
        <p:nvSpPr>
          <p:cNvPr id="83"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Approach to preconception counseling in lung and heart transplant recipients. CAV, cardiac allograft vasculopathy; CHD, congenital heart disease; CLAD, chronic lung allograft dysfunction; DSA, donor-specific antibodies; HT, heart transplant; LT, lung transplant; PPCM, peripartum cardiomyopathy.</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PlaceHolder 1"/>
          <p:cNvSpPr>
            <a:spLocks noGrp="1"/>
          </p:cNvSpPr>
          <p:nvPr>
            <p:ph type="sldImg"/>
          </p:nvPr>
        </p:nvSpPr>
        <p:spPr>
          <a:xfrm>
            <a:off x="1371600" y="763560"/>
            <a:ext cx="5029200" cy="3772080"/>
          </a:xfrm>
          <a:prstGeom prst="rect">
            <a:avLst/>
          </a:prstGeom>
        </p:spPr>
      </p:sp>
      <p:sp>
        <p:nvSpPr>
          <p:cNvPr id="85"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Educating patients on post-transplant pregnancy. HT, heart transplant; LT, lung transplant.</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 name="PlaceHolder 1"/>
          <p:cNvSpPr>
            <a:spLocks noGrp="1"/>
          </p:cNvSpPr>
          <p:nvPr>
            <p:ph type="sldImg"/>
          </p:nvPr>
        </p:nvSpPr>
        <p:spPr>
          <a:xfrm>
            <a:off x="1371600" y="763560"/>
            <a:ext cx="5029200" cy="3772080"/>
          </a:xfrm>
          <a:prstGeom prst="rect">
            <a:avLst/>
          </a:prstGeom>
        </p:spPr>
      </p:sp>
      <p:sp>
        <p:nvSpPr>
          <p:cNvPr id="87"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Components of a comprehensive psychosocial evaluation. Psychosocial evaluation is a key part of both transplant and pregnancy care. Important components of a comprehensive psychosocial evaluation include 1) factors specific to patients’ personal, social, and environmental resources and circumstances, 2) psychosocial risk factors for poor pregnancy outcomes, including treatment and medication adherence, health behaviors, mental health, and substance use history, 3) factors related to patient's knowledge, understanding, cognitive abilities, and capacity to engage in shared decision-making during preconception and pregnancy, and 4) factors specific to heart and lung transplant recipients who may be contemplating pregnancy, including lifespan, need for re-transplantation, and the impact of adverse outcomes.</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PlaceHolder 1"/>
          <p:cNvSpPr>
            <a:spLocks noGrp="1"/>
          </p:cNvSpPr>
          <p:nvPr>
            <p:ph type="sldImg"/>
          </p:nvPr>
        </p:nvSpPr>
        <p:spPr>
          <a:xfrm>
            <a:off x="1371600" y="763560"/>
            <a:ext cx="5029200" cy="3772080"/>
          </a:xfrm>
          <a:prstGeom prst="rect">
            <a:avLst/>
          </a:prstGeom>
        </p:spPr>
      </p:sp>
      <p:sp>
        <p:nvSpPr>
          <p:cNvPr id="89"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Factors to be considered in risk assessment for pregnancy after lung transplant. CF, cystic fibrosis; ACE, angiotensin-converting enzyme.</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PlaceHolder 1"/>
          <p:cNvSpPr>
            <a:spLocks noGrp="1"/>
          </p:cNvSpPr>
          <p:nvPr>
            <p:ph type="sldImg"/>
          </p:nvPr>
        </p:nvSpPr>
        <p:spPr>
          <a:xfrm>
            <a:off x="1371600" y="763560"/>
            <a:ext cx="5029200" cy="3772080"/>
          </a:xfrm>
          <a:prstGeom prst="rect">
            <a:avLst/>
          </a:prstGeom>
        </p:spPr>
      </p:sp>
      <p:sp>
        <p:nvSpPr>
          <p:cNvPr id="91"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Factors to be considered in risk assessment for pregnancy after heart transplantation. ACE, angiotensin-converting enzyme; CHD, congenital heart disease; DCM, dilated cardiomyopathy; PPCM, peripartum cardiomyopathy.</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PlaceHolder 1"/>
          <p:cNvSpPr>
            <a:spLocks noGrp="1"/>
          </p:cNvSpPr>
          <p:nvPr>
            <p:ph type="sldImg"/>
          </p:nvPr>
        </p:nvSpPr>
        <p:spPr>
          <a:xfrm>
            <a:off x="1371600" y="763560"/>
            <a:ext cx="5029200" cy="3772080"/>
          </a:xfrm>
          <a:prstGeom prst="rect">
            <a:avLst/>
          </a:prstGeom>
        </p:spPr>
      </p:sp>
      <p:sp>
        <p:nvSpPr>
          <p:cNvPr id="93"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Pregnancy in patients on LVAD support. LVAD, left ventricular assist device.</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PlaceHolder 1"/>
          <p:cNvSpPr>
            <a:spLocks noGrp="1"/>
          </p:cNvSpPr>
          <p:nvPr>
            <p:ph type="sldImg"/>
          </p:nvPr>
        </p:nvSpPr>
        <p:spPr>
          <a:xfrm>
            <a:off x="1371600" y="763560"/>
            <a:ext cx="5029200" cy="3772080"/>
          </a:xfrm>
          <a:prstGeom prst="rect">
            <a:avLst/>
          </a:prstGeom>
        </p:spPr>
      </p:sp>
      <p:sp>
        <p:nvSpPr>
          <p:cNvPr id="95"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Obstetric management.</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3200" spc="-1" strike="noStrike">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3200" spc="-1" strike="noStrike">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3200" spc="-1" strike="noStrike">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3200" spc="-1" strike="noStrike">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3200" spc="-1" strike="noStrike">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3200" spc="-1" strike="noStrike">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600"/>
            <a:ext cx="8229240" cy="1144800"/>
          </a:xfrm>
          <a:prstGeom prst="rect">
            <a:avLst/>
          </a:prstGeom>
        </p:spPr>
        <p:txBody>
          <a:bodyPr lIns="0" rIns="0" tIns="0" bIns="0" anchor="ctr"/>
          <a:p>
            <a:pPr algn="ctr"/>
            <a:r>
              <a:rPr b="0" lang="en-US" sz="4400" spc="-1" strike="noStrike">
                <a:latin typeface="Arial"/>
              </a:rPr>
              <a:t>Click to edit the title text format</a:t>
            </a:r>
            <a:endParaRPr b="0" lang="en-US" sz="4400" spc="-1" strike="noStrike">
              <a:latin typeface="Arial"/>
            </a:endParaRPr>
          </a:p>
        </p:txBody>
      </p:sp>
      <p:sp>
        <p:nvSpPr>
          <p:cNvPr id="1"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ffffff"/>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ffffff"/>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ffffff"/>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ffffff"/>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ffffff"/>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ffffff"/>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hyperlink" Target="http://www.elsevier.com/termsandconditions" TargetMode="External"/><Relationship Id="rId2" Type="http://schemas.openxmlformats.org/officeDocument/2006/relationships/image" Target="../media/image1.jpeg"/><Relationship Id="rId3"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hyperlink" Target="http://www.elsevier.com/termsandconditions" TargetMode="External"/><Relationship Id="rId3" Type="http://schemas.openxmlformats.org/officeDocument/2006/relationships/image" Target="../media/image3.jpeg"/><Relationship Id="rId4" Type="http://schemas.openxmlformats.org/officeDocument/2006/relationships/slideLayout" Target="../slideLayouts/slideLayout1.xml"/><Relationship Id="rId5"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hyperlink" Target="http://www.elsevier.com/termsandconditions" TargetMode="External"/><Relationship Id="rId3" Type="http://schemas.openxmlformats.org/officeDocument/2006/relationships/image" Target="../media/image5.jpeg"/><Relationship Id="rId4" Type="http://schemas.openxmlformats.org/officeDocument/2006/relationships/slideLayout" Target="../slideLayouts/slideLayout1.xml"/><Relationship Id="rId5"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hyperlink" Target="http://www.elsevier.com/termsandconditions" TargetMode="External"/><Relationship Id="rId3" Type="http://schemas.openxmlformats.org/officeDocument/2006/relationships/image" Target="../media/image7.jpeg"/><Relationship Id="rId4" Type="http://schemas.openxmlformats.org/officeDocument/2006/relationships/slideLayout" Target="../slideLayouts/slideLayout1.xml"/><Relationship Id="rId5"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hyperlink" Target="http://www.elsevier.com/termsandconditions" TargetMode="External"/><Relationship Id="rId3" Type="http://schemas.openxmlformats.org/officeDocument/2006/relationships/image" Target="../media/image9.jpeg"/><Relationship Id="rId4" Type="http://schemas.openxmlformats.org/officeDocument/2006/relationships/slideLayout" Target="../slideLayouts/slideLayout1.xml"/><Relationship Id="rId5"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hyperlink" Target="http://www.elsevier.com/termsandconditions" TargetMode="External"/><Relationship Id="rId3" Type="http://schemas.openxmlformats.org/officeDocument/2006/relationships/image" Target="../media/image11.jpeg"/><Relationship Id="rId4" Type="http://schemas.openxmlformats.org/officeDocument/2006/relationships/slideLayout" Target="../slideLayouts/slideLayout1.xml"/><Relationship Id="rId5"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hyperlink" Target="http://www.elsevier.com/termsandconditions" TargetMode="External"/><Relationship Id="rId3" Type="http://schemas.openxmlformats.org/officeDocument/2006/relationships/image" Target="../media/image13.jpeg"/><Relationship Id="rId4" Type="http://schemas.openxmlformats.org/officeDocument/2006/relationships/slideLayout" Target="../slideLayouts/slideLayout1.xml"/><Relationship Id="rId5"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hyperlink" Target="http://www.elsevier.com/termsandconditions" TargetMode="External"/><Relationship Id="rId3" Type="http://schemas.openxmlformats.org/officeDocument/2006/relationships/image" Target="../media/image15.jpeg"/><Relationship Id="rId4" Type="http://schemas.openxmlformats.org/officeDocument/2006/relationships/slideLayout" Target="../slideLayouts/slideLayout1.xml"/><Relationship Id="rId5" Type="http://schemas.openxmlformats.org/officeDocument/2006/relationships/notesSlide" Target="../notesSlides/notesSlide8.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 name="TextShape 1"/>
          <p:cNvSpPr txBox="1"/>
          <p:nvPr/>
        </p:nvSpPr>
        <p:spPr>
          <a:xfrm>
            <a:off x="360000" y="1260000"/>
            <a:ext cx="8640000" cy="2716920"/>
          </a:xfrm>
          <a:prstGeom prst="rect">
            <a:avLst/>
          </a:prstGeom>
          <a:noFill/>
          <a:ln>
            <a:noFill/>
          </a:ln>
        </p:spPr>
        <p:txBody>
          <a:bodyPr lIns="90000" rIns="90000" tIns="45000" bIns="45000"/>
          <a:p>
            <a:pPr algn="ctr">
              <a:lnSpc>
                <a:spcPct val="100000"/>
              </a:lnSpc>
              <a:spcAft>
                <a:spcPts val="3186"/>
              </a:spcAft>
            </a:pPr>
            <a:r>
              <a:rPr b="0" i="1" lang="en-US" sz="1700" spc="-1" strike="noStrike">
                <a:solidFill>
                  <a:srgbClr val="ffffff"/>
                </a:solidFill>
                <a:latin typeface="Arial"/>
              </a:rPr>
              <a:t>Reproductive health after thoracic transplantation: An ISHLT expert consensus statement</a:t>
            </a:r>
            <a:r>
              <a:rPr b="0" lang="en-US" sz="1700" spc="-1" strike="noStrike">
                <a:solidFill>
                  <a:srgbClr val="ffffff"/>
                </a:solidFill>
                <a:latin typeface="Arial"/>
              </a:rPr>
              <a:t> </a:t>
            </a:r>
            <a:endParaRPr b="0" lang="en-US" sz="1700" spc="-1" strike="noStrike">
              <a:solidFill>
                <a:srgbClr val="ffffff"/>
              </a:solidFill>
              <a:latin typeface="Arial"/>
            </a:endParaRPr>
          </a:p>
          <a:p>
            <a:pPr algn="ctr">
              <a:spcAft>
                <a:spcPts val="2750"/>
              </a:spcAft>
            </a:pPr>
            <a:r>
              <a:rPr b="0" i="1" lang="en-US" sz="1100" spc="-1" strike="noStrike">
                <a:solidFill>
                  <a:srgbClr val="ffffff"/>
                </a:solidFill>
                <a:latin typeface="Arial"/>
              </a:rPr>
              <a:t>Michelle M. Kittleson, MD, PhD (Chair), Ersilia M. DeFilippis, MD (Co-Chair), Catriona J. Bhagra, MRCP, MD, Jillian P. Casale, PharmD, Matthew Cauldwell, MD, Lisa A. Coscia, RN, BSN, CCTC, Rohan D'Souza, MD, Nicole Gaffney, MD, Vicky Gerovasili, MD, Patricia Ging, MSc, Kristin Horsley, PhD, Francesca Macera, MD, Joan M. Mastrobattista, MD, Miranda A. Paraskeva, MD, Lynn R. Punnoose, MD, Kismet D. Rasmusson, DNP, FNP, Quitterie Reynaud, MD, PhD, Heather J. Ross, MD, Mitesh V. Thakrar, MD, Mary Norine Walsh, MD</a:t>
            </a:r>
            <a:r>
              <a:rPr b="0" lang="en-US" sz="1100" spc="-1" strike="noStrike">
                <a:solidFill>
                  <a:srgbClr val="ffffff"/>
                </a:solidFill>
                <a:latin typeface="Arial"/>
              </a:rPr>
              <a:t> </a:t>
            </a:r>
            <a:endParaRPr b="0" lang="en-US" sz="1100" spc="-1" strike="noStrike">
              <a:solidFill>
                <a:srgbClr val="ffffff"/>
              </a:solidFill>
              <a:latin typeface="Arial"/>
            </a:endParaRPr>
          </a:p>
          <a:p>
            <a:pPr algn="ctr"/>
            <a:r>
              <a:rPr b="0" i="1" lang="en-US" sz="1200" spc="-1" strike="noStrike">
                <a:solidFill>
                  <a:srgbClr val="ffffff"/>
                </a:solidFill>
                <a:latin typeface="Arial"/>
              </a:rPr>
              <a:t>The Journal of Heart and Lung Transplantation</a:t>
            </a:r>
            <a:r>
              <a:rPr b="0" lang="en-US" sz="1200" spc="-1" strike="noStrike">
                <a:solidFill>
                  <a:srgbClr val="ffffff"/>
                </a:solidFill>
                <a:latin typeface="Arial"/>
              </a:rPr>
              <a:t> </a:t>
            </a:r>
            <a:endParaRPr b="0" lang="en-US" sz="1200" spc="-1" strike="noStrike">
              <a:solidFill>
                <a:srgbClr val="ffffff"/>
              </a:solidFill>
              <a:latin typeface="Arial"/>
            </a:endParaRPr>
          </a:p>
          <a:p>
            <a:pPr algn="ctr"/>
            <a:r>
              <a:rPr b="0" lang="en-US" sz="1200" spc="-1" strike="noStrike">
                <a:solidFill>
                  <a:srgbClr val="ffffff"/>
                </a:solidFill>
                <a:latin typeface="Arial"/>
              </a:rPr>
              <a:t>Volume 42 Issue 3 Pages e1-e42 (March 2023) </a:t>
            </a:r>
            <a:endParaRPr b="0" lang="en-US" sz="1200" spc="-1" strike="noStrike">
              <a:solidFill>
                <a:srgbClr val="ffffff"/>
              </a:solidFill>
              <a:latin typeface="Arial"/>
            </a:endParaRPr>
          </a:p>
          <a:p>
            <a:pPr algn="ctr"/>
            <a:r>
              <a:rPr b="0" lang="en-US" sz="1000" spc="-1" strike="noStrike">
                <a:solidFill>
                  <a:srgbClr val="ffffff"/>
                </a:solidFill>
                <a:latin typeface="Arial"/>
              </a:rPr>
              <a:t>DOI: 10.1016/j.healun.2022.10.009</a:t>
            </a:r>
            <a:endParaRPr b="0" lang="en-US" sz="1000" spc="-1" strike="noStrike">
              <a:solidFill>
                <a:srgbClr val="ffffff"/>
              </a:solidFill>
              <a:latin typeface="Arial"/>
            </a:endParaRPr>
          </a:p>
        </p:txBody>
      </p:sp>
      <p:sp>
        <p:nvSpPr>
          <p:cNvPr id="45" name="TextShape 2"/>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2022 International Society for Heart and Lung Transplantation</a:t>
            </a:r>
            <a:r>
              <a:rPr b="0" lang="en-US" sz="900" spc="-1" strike="noStrike">
                <a:solidFill>
                  <a:srgbClr val="ffffff"/>
                </a:solidFill>
                <a:latin typeface="Arial"/>
                <a:hlinkClick r:id="rId1"/>
              </a:rPr>
              <a:t> Terms and Conditions</a:t>
            </a:r>
            <a:endParaRPr b="0" lang="en-US" sz="900" spc="-1" strike="noStrike">
              <a:solidFill>
                <a:srgbClr val="ffffff"/>
              </a:solidFill>
              <a:latin typeface="Arial"/>
            </a:endParaRPr>
          </a:p>
        </p:txBody>
      </p:sp>
      <p:pic>
        <p:nvPicPr>
          <p:cNvPr id="46" name="Logo" descr=""/>
          <p:cNvPicPr/>
          <p:nvPr/>
        </p:nvPicPr>
        <p:blipFill>
          <a:blip r:embed="rId2"/>
          <a:stretch/>
        </p:blipFill>
        <p:spPr>
          <a:xfrm>
            <a:off x="79560" y="6064200"/>
            <a:ext cx="707760" cy="793800"/>
          </a:xfrm>
          <a:prstGeom prst="rect">
            <a:avLst/>
          </a:prstGeom>
          <a:ln>
            <a:noFill/>
          </a:ln>
        </p:spPr>
      </p:pic>
    </p:spTree>
  </p:cSld>
  <p:transition>
    <p:wipe dir="r"/>
  </p:transition>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1 </a:t>
            </a:r>
            <a:endParaRPr b="0" lang="en-US" sz="1400" spc="-1" strike="noStrike">
              <a:solidFill>
                <a:srgbClr val="ffffff"/>
              </a:solidFill>
              <a:latin typeface="Arial"/>
            </a:endParaRPr>
          </a:p>
        </p:txBody>
      </p:sp>
      <p:pic>
        <p:nvPicPr>
          <p:cNvPr id="48" name="Main graphic" descr=""/>
          <p:cNvPicPr/>
          <p:nvPr/>
        </p:nvPicPr>
        <p:blipFill>
          <a:blip r:embed="rId1"/>
          <a:stretch/>
        </p:blipFill>
        <p:spPr>
          <a:xfrm>
            <a:off x="1422360" y="1661400"/>
            <a:ext cx="6350040" cy="3185640"/>
          </a:xfrm>
          <a:prstGeom prst="rect">
            <a:avLst/>
          </a:prstGeom>
          <a:ln>
            <a:noFill/>
          </a:ln>
        </p:spPr>
      </p:pic>
      <p:sp>
        <p:nvSpPr>
          <p:cNvPr id="49"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2023 42e1-e42DOI: (10.1016/j.healun.2022.10.009) </a:t>
            </a:r>
            <a:endParaRPr b="0" lang="en-US" sz="900" spc="-1" strike="noStrike">
              <a:solidFill>
                <a:srgbClr val="ffffff"/>
              </a:solidFill>
              <a:latin typeface="Arial"/>
            </a:endParaRPr>
          </a:p>
        </p:txBody>
      </p:sp>
      <p:sp>
        <p:nvSpPr>
          <p:cNvPr id="50"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2022 International Society for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51"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2 </a:t>
            </a:r>
            <a:endParaRPr b="0" lang="en-US" sz="1400" spc="-1" strike="noStrike">
              <a:solidFill>
                <a:srgbClr val="ffffff"/>
              </a:solidFill>
              <a:latin typeface="Arial"/>
            </a:endParaRPr>
          </a:p>
        </p:txBody>
      </p:sp>
      <p:pic>
        <p:nvPicPr>
          <p:cNvPr id="53" name="Main graphic" descr=""/>
          <p:cNvPicPr/>
          <p:nvPr/>
        </p:nvPicPr>
        <p:blipFill>
          <a:blip r:embed="rId1"/>
          <a:stretch/>
        </p:blipFill>
        <p:spPr>
          <a:xfrm>
            <a:off x="1422360" y="1467000"/>
            <a:ext cx="6350040" cy="3574080"/>
          </a:xfrm>
          <a:prstGeom prst="rect">
            <a:avLst/>
          </a:prstGeom>
          <a:ln>
            <a:noFill/>
          </a:ln>
        </p:spPr>
      </p:pic>
      <p:sp>
        <p:nvSpPr>
          <p:cNvPr id="54"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2023 42e1-e42DOI: (10.1016/j.healun.2022.10.009) </a:t>
            </a:r>
            <a:endParaRPr b="0" lang="en-US" sz="900" spc="-1" strike="noStrike">
              <a:solidFill>
                <a:srgbClr val="ffffff"/>
              </a:solidFill>
              <a:latin typeface="Arial"/>
            </a:endParaRPr>
          </a:p>
        </p:txBody>
      </p:sp>
      <p:sp>
        <p:nvSpPr>
          <p:cNvPr id="55"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2022 International Society for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56"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3 </a:t>
            </a:r>
            <a:endParaRPr b="0" lang="en-US" sz="1400" spc="-1" strike="noStrike">
              <a:solidFill>
                <a:srgbClr val="ffffff"/>
              </a:solidFill>
              <a:latin typeface="Arial"/>
            </a:endParaRPr>
          </a:p>
        </p:txBody>
      </p:sp>
      <p:pic>
        <p:nvPicPr>
          <p:cNvPr id="58" name="Main graphic" descr=""/>
          <p:cNvPicPr/>
          <p:nvPr/>
        </p:nvPicPr>
        <p:blipFill>
          <a:blip r:embed="rId1"/>
          <a:stretch/>
        </p:blipFill>
        <p:spPr>
          <a:xfrm>
            <a:off x="2105280" y="762120"/>
            <a:ext cx="4984200" cy="4984200"/>
          </a:xfrm>
          <a:prstGeom prst="rect">
            <a:avLst/>
          </a:prstGeom>
          <a:ln>
            <a:noFill/>
          </a:ln>
        </p:spPr>
      </p:pic>
      <p:sp>
        <p:nvSpPr>
          <p:cNvPr id="59"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2023 42e1-e42DOI: (10.1016/j.healun.2022.10.009) </a:t>
            </a:r>
            <a:endParaRPr b="0" lang="en-US" sz="900" spc="-1" strike="noStrike">
              <a:solidFill>
                <a:srgbClr val="ffffff"/>
              </a:solidFill>
              <a:latin typeface="Arial"/>
            </a:endParaRPr>
          </a:p>
        </p:txBody>
      </p:sp>
      <p:sp>
        <p:nvSpPr>
          <p:cNvPr id="60"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2022 International Society for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61"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4 </a:t>
            </a:r>
            <a:endParaRPr b="0" lang="en-US" sz="1400" spc="-1" strike="noStrike">
              <a:solidFill>
                <a:srgbClr val="ffffff"/>
              </a:solidFill>
              <a:latin typeface="Arial"/>
            </a:endParaRPr>
          </a:p>
        </p:txBody>
      </p:sp>
      <p:pic>
        <p:nvPicPr>
          <p:cNvPr id="63" name="Main graphic" descr=""/>
          <p:cNvPicPr/>
          <p:nvPr/>
        </p:nvPicPr>
        <p:blipFill>
          <a:blip r:embed="rId1"/>
          <a:stretch/>
        </p:blipFill>
        <p:spPr>
          <a:xfrm>
            <a:off x="1798920" y="762120"/>
            <a:ext cx="5597280" cy="4984200"/>
          </a:xfrm>
          <a:prstGeom prst="rect">
            <a:avLst/>
          </a:prstGeom>
          <a:ln>
            <a:noFill/>
          </a:ln>
        </p:spPr>
      </p:pic>
      <p:sp>
        <p:nvSpPr>
          <p:cNvPr id="64"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2023 42e1-e42DOI: (10.1016/j.healun.2022.10.009) </a:t>
            </a:r>
            <a:endParaRPr b="0" lang="en-US" sz="900" spc="-1" strike="noStrike">
              <a:solidFill>
                <a:srgbClr val="ffffff"/>
              </a:solidFill>
              <a:latin typeface="Arial"/>
            </a:endParaRPr>
          </a:p>
        </p:txBody>
      </p:sp>
      <p:sp>
        <p:nvSpPr>
          <p:cNvPr id="65"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2022 International Society for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66"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5 </a:t>
            </a:r>
            <a:endParaRPr b="0" lang="en-US" sz="1400" spc="-1" strike="noStrike">
              <a:solidFill>
                <a:srgbClr val="ffffff"/>
              </a:solidFill>
              <a:latin typeface="Arial"/>
            </a:endParaRPr>
          </a:p>
        </p:txBody>
      </p:sp>
      <p:pic>
        <p:nvPicPr>
          <p:cNvPr id="68" name="Main graphic" descr=""/>
          <p:cNvPicPr/>
          <p:nvPr/>
        </p:nvPicPr>
        <p:blipFill>
          <a:blip r:embed="rId1"/>
          <a:stretch/>
        </p:blipFill>
        <p:spPr>
          <a:xfrm>
            <a:off x="1815840" y="762120"/>
            <a:ext cx="5563440" cy="4984200"/>
          </a:xfrm>
          <a:prstGeom prst="rect">
            <a:avLst/>
          </a:prstGeom>
          <a:ln>
            <a:noFill/>
          </a:ln>
        </p:spPr>
      </p:pic>
      <p:sp>
        <p:nvSpPr>
          <p:cNvPr id="69"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2023 42e1-e42DOI: (10.1016/j.healun.2022.10.009) </a:t>
            </a:r>
            <a:endParaRPr b="0" lang="en-US" sz="900" spc="-1" strike="noStrike">
              <a:solidFill>
                <a:srgbClr val="ffffff"/>
              </a:solidFill>
              <a:latin typeface="Arial"/>
            </a:endParaRPr>
          </a:p>
        </p:txBody>
      </p:sp>
      <p:sp>
        <p:nvSpPr>
          <p:cNvPr id="70"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2022 International Society for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71"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6 </a:t>
            </a:r>
            <a:endParaRPr b="0" lang="en-US" sz="1400" spc="-1" strike="noStrike">
              <a:solidFill>
                <a:srgbClr val="ffffff"/>
              </a:solidFill>
              <a:latin typeface="Arial"/>
            </a:endParaRPr>
          </a:p>
        </p:txBody>
      </p:sp>
      <p:pic>
        <p:nvPicPr>
          <p:cNvPr id="73" name="Main graphic" descr=""/>
          <p:cNvPicPr/>
          <p:nvPr/>
        </p:nvPicPr>
        <p:blipFill>
          <a:blip r:embed="rId1"/>
          <a:stretch/>
        </p:blipFill>
        <p:spPr>
          <a:xfrm>
            <a:off x="1422360" y="1582560"/>
            <a:ext cx="6350040" cy="3343680"/>
          </a:xfrm>
          <a:prstGeom prst="rect">
            <a:avLst/>
          </a:prstGeom>
          <a:ln>
            <a:noFill/>
          </a:ln>
        </p:spPr>
      </p:pic>
      <p:sp>
        <p:nvSpPr>
          <p:cNvPr id="74"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2023 42e1-e42DOI: (10.1016/j.healun.2022.10.009) </a:t>
            </a:r>
            <a:endParaRPr b="0" lang="en-US" sz="900" spc="-1" strike="noStrike">
              <a:solidFill>
                <a:srgbClr val="ffffff"/>
              </a:solidFill>
              <a:latin typeface="Arial"/>
            </a:endParaRPr>
          </a:p>
        </p:txBody>
      </p:sp>
      <p:sp>
        <p:nvSpPr>
          <p:cNvPr id="75"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2022 International Society for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76"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 name="CustomShape 1"/>
          <p:cNvSpPr/>
          <p:nvPr/>
        </p:nvSpPr>
        <p:spPr>
          <a:xfrm>
            <a:off x="4129560" y="79200"/>
            <a:ext cx="88488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Figure 7 </a:t>
            </a:r>
            <a:endParaRPr b="0" lang="en-US" sz="1400" spc="-1" strike="noStrike">
              <a:solidFill>
                <a:srgbClr val="ffffff"/>
              </a:solidFill>
              <a:latin typeface="Arial"/>
            </a:endParaRPr>
          </a:p>
        </p:txBody>
      </p:sp>
      <p:pic>
        <p:nvPicPr>
          <p:cNvPr id="78" name="Main graphic" descr=""/>
          <p:cNvPicPr/>
          <p:nvPr/>
        </p:nvPicPr>
        <p:blipFill>
          <a:blip r:embed="rId1"/>
          <a:stretch/>
        </p:blipFill>
        <p:spPr>
          <a:xfrm>
            <a:off x="1422360" y="1663200"/>
            <a:ext cx="6350040" cy="3181680"/>
          </a:xfrm>
          <a:prstGeom prst="rect">
            <a:avLst/>
          </a:prstGeom>
          <a:ln>
            <a:noFill/>
          </a:ln>
        </p:spPr>
      </p:pic>
      <p:sp>
        <p:nvSpPr>
          <p:cNvPr id="79"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The Journal of Heart and Lung Transplantation</a:t>
            </a:r>
            <a:r>
              <a:rPr b="0" lang="en-US" sz="900" spc="-1" strike="noStrike">
                <a:solidFill>
                  <a:srgbClr val="ffffff"/>
                </a:solidFill>
                <a:latin typeface="Arial"/>
              </a:rPr>
              <a:t> 2023 42e1-e42DOI: (10.1016/j.healun.2022.10.009) </a:t>
            </a:r>
            <a:endParaRPr b="0" lang="en-US" sz="900" spc="-1" strike="noStrike">
              <a:solidFill>
                <a:srgbClr val="ffffff"/>
              </a:solidFill>
              <a:latin typeface="Arial"/>
            </a:endParaRPr>
          </a:p>
        </p:txBody>
      </p:sp>
      <p:sp>
        <p:nvSpPr>
          <p:cNvPr id="80"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2022 International Society for Heart and Lung Transplantation</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81"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LibreOffice/6.0.7.3$Linux_X86_64 LibreOffice_project/dc89aa7a9eabfd848af146d5086077aeed2ae4a5</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en-US</dc:language>
  <cp:lastModifiedBy/>
  <cp:revision>0</cp:revision>
  <dc:subject/>
  <dc:title/>
</cp:coreProperties>
</file>