
<file path=[Content_Types].xml><?xml version="1.0" encoding="utf-8"?>
<Types xmlns="http://schemas.openxmlformats.org/package/2006/content-types">
  <Override PartName="/_rels/.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media/image3.jpeg" ContentType="image/jpeg"/>
  <Override PartName="/ppt/media/image2.jpeg" ContentType="image/jpeg"/>
  <Override PartName="/ppt/media/image1.jpeg" ContentType="image/jpeg"/>
  <Override PartName="/ppt/slides/_rels/slide2.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1.xml" ContentType="application/vnd.openxmlformats-officedocument.presentationml.slid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slideMasters/_rels/slideMaster1.xml.rels" ContentType="application/vnd.openxmlformats-package.relationships+xml"/>
  <Override PartName="/ppt/slideMasters/slideMaster1.xml" ContentType="application/vnd.openxmlformats-officedocument.presentationml.slideMaster+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sldImg"/>
          </p:nvPr>
        </p:nvSpPr>
        <p:spPr>
          <a:xfrm>
            <a:off x="216000" y="812520"/>
            <a:ext cx="7127280" cy="4008960"/>
          </a:xfrm>
          <a:prstGeom prst="rect">
            <a:avLst/>
          </a:prstGeom>
        </p:spPr>
        <p:txBody>
          <a:bodyPr lIns="0" rIns="0" tIns="0" bIns="0" anchor="ctr"/>
          <a:p>
            <a:pPr algn="ctr"/>
            <a:r>
              <a:rPr b="0" lang="en-US" sz="4400" spc="-1" strike="noStrike">
                <a:latin typeface="Arial"/>
              </a:rPr>
              <a:t>Click to move the slide</a:t>
            </a:r>
            <a:endParaRPr b="0" lang="en-US" sz="4400" spc="-1" strike="noStrike">
              <a:latin typeface="Arial"/>
            </a:endParaRPr>
          </a:p>
        </p:txBody>
      </p:sp>
      <p:sp>
        <p:nvSpPr>
          <p:cNvPr id="39" name="PlaceHolder 2"/>
          <p:cNvSpPr>
            <a:spLocks noGrp="1"/>
          </p:cNvSpPr>
          <p:nvPr>
            <p:ph type="body"/>
          </p:nvPr>
        </p:nvSpPr>
        <p:spPr>
          <a:xfrm>
            <a:off x="756000" y="5078520"/>
            <a:ext cx="6047640" cy="4811040"/>
          </a:xfrm>
          <a:prstGeom prst="rect">
            <a:avLst/>
          </a:prstGeom>
        </p:spPr>
        <p:txBody>
          <a:bodyPr lIns="0" rIns="0" tIns="0" bIns="0"/>
          <a:p>
            <a:r>
              <a:rPr b="0" lang="en-US" sz="2000" spc="-1" strike="noStrike">
                <a:latin typeface="Arial"/>
              </a:rPr>
              <a:t>Click to edit the notes format</a:t>
            </a:r>
            <a:endParaRPr b="0" lang="en-US" sz="2000" spc="-1" strike="noStrike">
              <a:latin typeface="Arial"/>
            </a:endParaRPr>
          </a:p>
        </p:txBody>
      </p:sp>
      <p:sp>
        <p:nvSpPr>
          <p:cNvPr id="40" name="PlaceHolder 3"/>
          <p:cNvSpPr>
            <a:spLocks noGrp="1"/>
          </p:cNvSpPr>
          <p:nvPr>
            <p:ph type="hdr"/>
          </p:nvPr>
        </p:nvSpPr>
        <p:spPr>
          <a:xfrm>
            <a:off x="0" y="0"/>
            <a:ext cx="3280680" cy="534240"/>
          </a:xfrm>
          <a:prstGeom prst="rect">
            <a:avLst/>
          </a:prstGeom>
        </p:spPr>
        <p:txBody>
          <a:bodyPr lIns="0" rIns="0" tIns="0" bIns="0"/>
          <a:p>
            <a:r>
              <a:rPr b="0" lang="en-US" sz="1400" spc="-1" strike="noStrike">
                <a:solidFill>
                  <a:srgbClr val="303d22"/>
                </a:solidFill>
                <a:latin typeface="Arial"/>
              </a:rPr>
              <a:t>&lt;header&gt;</a:t>
            </a:r>
            <a:endParaRPr b="0" lang="en-US" sz="1400" spc="-1" strike="noStrike">
              <a:solidFill>
                <a:srgbClr val="303d22"/>
              </a:solidFill>
              <a:latin typeface="Arial"/>
            </a:endParaRPr>
          </a:p>
        </p:txBody>
      </p:sp>
      <p:sp>
        <p:nvSpPr>
          <p:cNvPr id="41" name="PlaceHolder 4"/>
          <p:cNvSpPr>
            <a:spLocks noGrp="1"/>
          </p:cNvSpPr>
          <p:nvPr>
            <p:ph type="dt"/>
          </p:nvPr>
        </p:nvSpPr>
        <p:spPr>
          <a:xfrm>
            <a:off x="4278960" y="0"/>
            <a:ext cx="3280680" cy="534240"/>
          </a:xfrm>
          <a:prstGeom prst="rect">
            <a:avLst/>
          </a:prstGeom>
        </p:spPr>
        <p:txBody>
          <a:bodyPr lIns="0" rIns="0" tIns="0" bIns="0"/>
          <a:p>
            <a:pPr algn="r"/>
            <a:r>
              <a:rPr b="0" lang="en-US" sz="1400" spc="-1" strike="noStrike">
                <a:solidFill>
                  <a:srgbClr val="303d22"/>
                </a:solidFill>
                <a:latin typeface="Arial"/>
              </a:rPr>
              <a:t>&lt;date/time&gt;</a:t>
            </a:r>
            <a:endParaRPr b="0" lang="en-US" sz="1400" spc="-1" strike="noStrike">
              <a:solidFill>
                <a:srgbClr val="303d22"/>
              </a:solidFill>
              <a:latin typeface="Arial"/>
            </a:endParaRPr>
          </a:p>
        </p:txBody>
      </p:sp>
      <p:sp>
        <p:nvSpPr>
          <p:cNvPr id="42" name="PlaceHolder 5"/>
          <p:cNvSpPr>
            <a:spLocks noGrp="1"/>
          </p:cNvSpPr>
          <p:nvPr>
            <p:ph type="ftr"/>
          </p:nvPr>
        </p:nvSpPr>
        <p:spPr>
          <a:xfrm>
            <a:off x="0" y="10157400"/>
            <a:ext cx="3280680" cy="534240"/>
          </a:xfrm>
          <a:prstGeom prst="rect">
            <a:avLst/>
          </a:prstGeom>
        </p:spPr>
        <p:txBody>
          <a:bodyPr lIns="0" rIns="0" tIns="0" bIns="0" anchor="b"/>
          <a:p>
            <a:r>
              <a:rPr b="0" lang="en-US" sz="1400" spc="-1" strike="noStrike">
                <a:solidFill>
                  <a:srgbClr val="303d22"/>
                </a:solidFill>
                <a:latin typeface="Arial"/>
              </a:rPr>
              <a:t>&lt;footer&gt;</a:t>
            </a:r>
            <a:endParaRPr b="0" lang="en-US" sz="1400" spc="-1" strike="noStrike">
              <a:solidFill>
                <a:srgbClr val="303d22"/>
              </a:solidFill>
              <a:latin typeface="Arial"/>
            </a:endParaRPr>
          </a:p>
        </p:txBody>
      </p:sp>
      <p:sp>
        <p:nvSpPr>
          <p:cNvPr id="43" name="PlaceHolder 6"/>
          <p:cNvSpPr>
            <a:spLocks noGrp="1"/>
          </p:cNvSpPr>
          <p:nvPr>
            <p:ph type="sldNum"/>
          </p:nvPr>
        </p:nvSpPr>
        <p:spPr>
          <a:xfrm>
            <a:off x="4278960" y="10157400"/>
            <a:ext cx="3280680" cy="534240"/>
          </a:xfrm>
          <a:prstGeom prst="rect">
            <a:avLst/>
          </a:prstGeom>
        </p:spPr>
        <p:txBody>
          <a:bodyPr lIns="0" rIns="0" tIns="0" bIns="0" anchor="b"/>
          <a:p>
            <a:pPr algn="r"/>
            <a:fld id="{0D9C8A8A-9397-41D6-AAD0-A792F667FF32}" type="slidenum">
              <a:rPr b="0" lang="en-US" sz="1400" spc="-1" strike="noStrike">
                <a:solidFill>
                  <a:srgbClr val="303d22"/>
                </a:solidFill>
                <a:latin typeface="Arial"/>
              </a:rPr>
              <a:t>&lt;number&gt;</a:t>
            </a:fld>
            <a:endParaRPr b="0" lang="en-US" sz="1400" spc="-1" strike="noStrike">
              <a:solidFill>
                <a:srgbClr val="303d22"/>
              </a:solidFill>
              <a:latin typeface="Arial"/>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PlaceHolder 1"/>
          <p:cNvSpPr>
            <a:spLocks noGrp="1"/>
          </p:cNvSpPr>
          <p:nvPr>
            <p:ph type="sldImg"/>
          </p:nvPr>
        </p:nvSpPr>
        <p:spPr>
          <a:xfrm>
            <a:off x="1371600" y="763560"/>
            <a:ext cx="5029200" cy="3772080"/>
          </a:xfrm>
          <a:prstGeom prst="rect">
            <a:avLst/>
          </a:prstGeom>
        </p:spPr>
      </p:sp>
      <p:sp>
        <p:nvSpPr>
          <p:cNvPr id="53" name="PlaceHolder 2"/>
          <p:cNvSpPr>
            <a:spLocks noGrp="1"/>
          </p:cNvSpPr>
          <p:nvPr>
            <p:ph type="body"/>
          </p:nvPr>
        </p:nvSpPr>
        <p:spPr>
          <a:xfrm>
            <a:off x="777960" y="4776840"/>
            <a:ext cx="6216480" cy="4525200"/>
          </a:xfrm>
          <a:prstGeom prst="rect">
            <a:avLst/>
          </a:prstGeom>
        </p:spPr>
        <p:txBody>
          <a:bodyPr lIns="0" rIns="0" tIns="0" bIns="0"/>
          <a:p>
            <a:r>
              <a:rPr b="0" lang="en-US" sz="900" spc="-1" strike="noStrike">
                <a:latin typeface="Arial"/>
              </a:rPr>
              <a:t>Systemic Sclerosis (SSc) pulmonary phenotypes: Extent of interstitial lung disease (ILD) and hemodynamic Porfiles.</a:t>
            </a:r>
            <a:endParaRPr b="0" lang="en-US" sz="900" spc="-1" strike="noStrike">
              <a:latin typeface="Arial"/>
            </a:endParaRPr>
          </a:p>
          <a:p>
            <a:endParaRPr b="0" lang="en-US" sz="900" spc="-1" strike="noStrike">
              <a:latin typeface="Arial"/>
            </a:endParaRPr>
          </a:p>
          <a:p>
            <a:endParaRPr b="0" lang="en-US" sz="900" spc="-1" strike="noStrike">
              <a:latin typeface="Arial"/>
            </a:endParaRPr>
          </a:p>
          <a:p>
            <a:endParaRPr b="0" lang="en-US" sz="9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ffffff"/>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ffffff"/>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ffffff"/>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ffffff"/>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ffffff"/>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ffffff"/>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hyperlink" Target="http://www.elsevier.com/termsandconditions" TargetMode="External"/><Relationship Id="rId2" Type="http://schemas.openxmlformats.org/officeDocument/2006/relationships/image" Target="../media/image1.jpeg"/><Relationship Id="rId3"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hyperlink" Target="http://www.elsevier.com/termsandconditions" TargetMode="External"/><Relationship Id="rId3" Type="http://schemas.openxmlformats.org/officeDocument/2006/relationships/image" Target="../media/image3.jpeg"/><Relationship Id="rId4" Type="http://schemas.openxmlformats.org/officeDocument/2006/relationships/slideLayout" Target="../slideLayouts/slideLayout1.xml"/><Relationship Id="rId5" Type="http://schemas.openxmlformats.org/officeDocument/2006/relationships/notesSlide" Target="../notesSlides/notesSlide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TextShape 1"/>
          <p:cNvSpPr txBox="1"/>
          <p:nvPr/>
        </p:nvSpPr>
        <p:spPr>
          <a:xfrm>
            <a:off x="360000" y="1260000"/>
            <a:ext cx="8640000" cy="3143520"/>
          </a:xfrm>
          <a:prstGeom prst="rect">
            <a:avLst/>
          </a:prstGeom>
          <a:noFill/>
          <a:ln>
            <a:noFill/>
          </a:ln>
        </p:spPr>
        <p:txBody>
          <a:bodyPr lIns="90000" rIns="90000" tIns="45000" bIns="45000"/>
          <a:p>
            <a:pPr algn="ctr">
              <a:lnSpc>
                <a:spcPct val="100000"/>
              </a:lnSpc>
              <a:spcAft>
                <a:spcPts val="3186"/>
              </a:spcAft>
            </a:pPr>
            <a:r>
              <a:rPr b="0" i="1" lang="en-US" sz="1700" spc="-1" strike="noStrike">
                <a:solidFill>
                  <a:srgbClr val="ffffff"/>
                </a:solidFill>
                <a:latin typeface="Arial"/>
              </a:rPr>
              <a:t>ISHLT consensus document on lung transplantation in patients with connective tissue disease: Part I: Epidemiology, assessment of extrapulmonary conditions, candidate evaluation, selection criteria, and pathology statements</a:t>
            </a:r>
            <a:r>
              <a:rPr b="0" lang="en-US" sz="1700" spc="-1" strike="noStrike">
                <a:solidFill>
                  <a:srgbClr val="ffffff"/>
                </a:solidFill>
                <a:latin typeface="Arial"/>
              </a:rPr>
              <a:t> </a:t>
            </a:r>
            <a:endParaRPr b="0" lang="en-US" sz="1700" spc="-1" strike="noStrike">
              <a:solidFill>
                <a:srgbClr val="ffffff"/>
              </a:solidFill>
              <a:latin typeface="Arial"/>
            </a:endParaRPr>
          </a:p>
          <a:p>
            <a:pPr algn="ctr">
              <a:spcAft>
                <a:spcPts val="2750"/>
              </a:spcAft>
            </a:pPr>
            <a:r>
              <a:rPr b="0" i="1" lang="en-US" sz="1100" spc="-1" strike="noStrike">
                <a:solidFill>
                  <a:srgbClr val="ffffff"/>
                </a:solidFill>
                <a:latin typeface="Arial"/>
              </a:rPr>
              <a:t>Maria M. Crespo, MD, Erika D. Lease, MD, Amparo Sole, MD, PhD, Nora Sandorfi, MD, Laurie D. Snyder, MD, Gerald J. Berry, MD, Jérôme Le Pavec, MD, PhD, Aida E. Venado, MD, Jose M. Cifrian, MD, Hilary Goldberg, MD, Daniel F. Dilling, MD, Cynthia Gries, MD, Arun Nair, MD, Keith Willie, MD, MSPH, Keith C. Meyer, MD, Rupal J. Shah, MD, Sofya Tokman, MD, Are Holm, MD, Caroline M. Patterson, MD, Tanya McWilliams, MD, Osnat Shtraichman, MD, Brad Bemiss, MD, Juan Salgado, MD, Carol Farver, MD, Heather Strah, MD, Katharina Wassilew, MD, DSmed, Vaidehi Kaza, MD, MPH, Molly Howsare, DO, Michelle Murray, MD, Sangeeta Bhorade, MD, Marie Budev, DO</a:t>
            </a:r>
            <a:r>
              <a:rPr b="0" lang="en-US" sz="1100" spc="-1" strike="noStrike">
                <a:solidFill>
                  <a:srgbClr val="ffffff"/>
                </a:solidFill>
                <a:latin typeface="Arial"/>
              </a:rPr>
              <a:t> </a:t>
            </a:r>
            <a:endParaRPr b="0" lang="en-US" sz="1100" spc="-1" strike="noStrike">
              <a:solidFill>
                <a:srgbClr val="ffffff"/>
              </a:solidFill>
              <a:latin typeface="Arial"/>
            </a:endParaRPr>
          </a:p>
          <a:p>
            <a:pPr algn="ctr"/>
            <a:r>
              <a:rPr b="0" i="1" lang="en-US" sz="1200" spc="-1" strike="noStrike">
                <a:solidFill>
                  <a:srgbClr val="ffffff"/>
                </a:solidFill>
                <a:latin typeface="Arial"/>
              </a:rPr>
              <a:t>The Journal of Heart and Lung Transplantation</a:t>
            </a:r>
            <a:r>
              <a:rPr b="0" lang="en-US" sz="1200" spc="-1" strike="noStrike">
                <a:solidFill>
                  <a:srgbClr val="ffffff"/>
                </a:solidFill>
                <a:latin typeface="Arial"/>
              </a:rPr>
              <a:t> </a:t>
            </a:r>
            <a:endParaRPr b="0" lang="en-US" sz="1200" spc="-1" strike="noStrike">
              <a:solidFill>
                <a:srgbClr val="ffffff"/>
              </a:solidFill>
              <a:latin typeface="Arial"/>
            </a:endParaRPr>
          </a:p>
          <a:p>
            <a:pPr algn="ctr"/>
            <a:r>
              <a:rPr b="0" lang="en-US" sz="1200" spc="-1" strike="noStrike">
                <a:solidFill>
                  <a:srgbClr val="ffffff"/>
                </a:solidFill>
                <a:latin typeface="Arial"/>
              </a:rPr>
              <a:t>Volume 40 Issue 11 Pages 1251-1266 (November 2021) </a:t>
            </a:r>
            <a:endParaRPr b="0" lang="en-US" sz="1200" spc="-1" strike="noStrike">
              <a:solidFill>
                <a:srgbClr val="ffffff"/>
              </a:solidFill>
              <a:latin typeface="Arial"/>
            </a:endParaRPr>
          </a:p>
          <a:p>
            <a:pPr algn="ctr"/>
            <a:r>
              <a:rPr b="0" lang="en-US" sz="1000" spc="-1" strike="noStrike">
                <a:solidFill>
                  <a:srgbClr val="ffffff"/>
                </a:solidFill>
                <a:latin typeface="Arial"/>
              </a:rPr>
              <a:t>DOI: 10.1016/j.healun.2021.07.014</a:t>
            </a:r>
            <a:endParaRPr b="0" lang="en-US" sz="1000" spc="-1" strike="noStrike">
              <a:solidFill>
                <a:srgbClr val="ffffff"/>
              </a:solidFill>
              <a:latin typeface="Arial"/>
            </a:endParaRPr>
          </a:p>
        </p:txBody>
      </p:sp>
      <p:sp>
        <p:nvSpPr>
          <p:cNvPr id="45" name="TextShape 2"/>
          <p:cNvSpPr txBox="1"/>
          <p:nvPr/>
        </p:nvSpPr>
        <p:spPr>
          <a:xfrm>
            <a:off x="952560" y="6624000"/>
            <a:ext cx="5556240" cy="231120"/>
          </a:xfrm>
          <a:prstGeom prst="rect">
            <a:avLst/>
          </a:prstGeom>
          <a:noFill/>
          <a:ln>
            <a:noFill/>
          </a:ln>
        </p:spPr>
        <p:txBody>
          <a:bodyPr lIns="90000" rIns="90000" tIns="46800" bIns="46800" anchor="ctr"/>
          <a:p>
            <a:r>
              <a:rPr b="0" lang="en-US" sz="900" spc="-1" strike="noStrike">
                <a:solidFill>
                  <a:srgbClr val="ffffff"/>
                </a:solidFill>
                <a:latin typeface="Arial"/>
              </a:rPr>
              <a:t>Copyright © 2021 International Society for Heart and Lung Transplantation</a:t>
            </a:r>
            <a:r>
              <a:rPr b="0" lang="en-US" sz="900" spc="-1" strike="noStrike">
                <a:solidFill>
                  <a:srgbClr val="ffffff"/>
                </a:solidFill>
                <a:latin typeface="Arial"/>
                <a:hlinkClick r:id="rId1"/>
              </a:rPr>
              <a:t> Terms and Conditions</a:t>
            </a:r>
            <a:endParaRPr b="0" lang="en-US" sz="900" spc="-1" strike="noStrike">
              <a:solidFill>
                <a:srgbClr val="ffffff"/>
              </a:solidFill>
              <a:latin typeface="Arial"/>
            </a:endParaRPr>
          </a:p>
        </p:txBody>
      </p:sp>
      <p:pic>
        <p:nvPicPr>
          <p:cNvPr id="46" name="Logo" descr=""/>
          <p:cNvPicPr/>
          <p:nvPr/>
        </p:nvPicPr>
        <p:blipFill>
          <a:blip r:embed="rId2"/>
          <a:stretch/>
        </p:blipFill>
        <p:spPr>
          <a:xfrm>
            <a:off x="79560" y="6064200"/>
            <a:ext cx="707760" cy="793800"/>
          </a:xfrm>
          <a:prstGeom prst="rect">
            <a:avLst/>
          </a:prstGeom>
          <a:ln>
            <a:noFill/>
          </a:ln>
        </p:spPr>
      </p:pic>
    </p:spTree>
  </p:cSld>
  <p:transition>
    <p:wipe dir="r"/>
  </p:transition>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CustomShape 1"/>
          <p:cNvSpPr/>
          <p:nvPr/>
        </p:nvSpPr>
        <p:spPr>
          <a:xfrm>
            <a:off x="4129560" y="79200"/>
            <a:ext cx="884880" cy="307080"/>
          </a:xfrm>
          <a:prstGeom prst="rect">
            <a:avLst/>
          </a:prstGeom>
          <a:noFill/>
          <a:ln>
            <a:noFill/>
          </a:ln>
        </p:spPr>
        <p:style>
          <a:lnRef idx="0"/>
          <a:fillRef idx="0"/>
          <a:effectRef idx="0"/>
          <a:fontRef idx="minor"/>
        </p:style>
        <p:txBody>
          <a:bodyPr wrap="none" lIns="90000" rIns="90000" tIns="46800" bIns="46800"/>
          <a:p>
            <a:r>
              <a:rPr b="0" lang="en-US" sz="1400" spc="-1" strike="noStrike">
                <a:solidFill>
                  <a:srgbClr val="ffffff"/>
                </a:solidFill>
                <a:latin typeface="Arial"/>
              </a:rPr>
              <a:t>Figure 1 </a:t>
            </a:r>
            <a:endParaRPr b="0" lang="en-US" sz="1400" spc="-1" strike="noStrike">
              <a:solidFill>
                <a:srgbClr val="ffffff"/>
              </a:solidFill>
              <a:latin typeface="Arial"/>
            </a:endParaRPr>
          </a:p>
        </p:txBody>
      </p:sp>
      <p:pic>
        <p:nvPicPr>
          <p:cNvPr id="48" name="Main graphic" descr=""/>
          <p:cNvPicPr/>
          <p:nvPr/>
        </p:nvPicPr>
        <p:blipFill>
          <a:blip r:embed="rId1"/>
          <a:stretch/>
        </p:blipFill>
        <p:spPr>
          <a:xfrm>
            <a:off x="1422360" y="1941840"/>
            <a:ext cx="6350040" cy="2624760"/>
          </a:xfrm>
          <a:prstGeom prst="rect">
            <a:avLst/>
          </a:prstGeom>
          <a:ln>
            <a:noFill/>
          </a:ln>
        </p:spPr>
      </p:pic>
      <p:sp>
        <p:nvSpPr>
          <p:cNvPr id="49" name="TextShape 2"/>
          <p:cNvSpPr txBox="1"/>
          <p:nvPr/>
        </p:nvSpPr>
        <p:spPr>
          <a:xfrm>
            <a:off x="952560" y="6477120"/>
            <a:ext cx="8254800" cy="231120"/>
          </a:xfrm>
          <a:prstGeom prst="rect">
            <a:avLst/>
          </a:prstGeom>
          <a:noFill/>
          <a:ln>
            <a:noFill/>
          </a:ln>
        </p:spPr>
        <p:txBody>
          <a:bodyPr lIns="90000" rIns="90000" tIns="45000" bIns="45000"/>
          <a:p>
            <a:r>
              <a:rPr b="0" i="1" lang="en-US" sz="900" spc="-1" strike="noStrike">
                <a:solidFill>
                  <a:srgbClr val="ffffff"/>
                </a:solidFill>
                <a:latin typeface="Arial"/>
              </a:rPr>
              <a:t>The Journal of Heart and Lung Transplantation</a:t>
            </a:r>
            <a:r>
              <a:rPr b="0" lang="en-US" sz="900" spc="-1" strike="noStrike">
                <a:solidFill>
                  <a:srgbClr val="ffffff"/>
                </a:solidFill>
                <a:latin typeface="Arial"/>
              </a:rPr>
              <a:t> 2021 401251-1266DOI: (10.1016/j.healun.2021.07.014) </a:t>
            </a:r>
            <a:endParaRPr b="0" lang="en-US" sz="900" spc="-1" strike="noStrike">
              <a:solidFill>
                <a:srgbClr val="ffffff"/>
              </a:solidFill>
              <a:latin typeface="Arial"/>
            </a:endParaRPr>
          </a:p>
        </p:txBody>
      </p:sp>
      <p:sp>
        <p:nvSpPr>
          <p:cNvPr id="50" name="TextShape 3"/>
          <p:cNvSpPr txBox="1"/>
          <p:nvPr/>
        </p:nvSpPr>
        <p:spPr>
          <a:xfrm>
            <a:off x="952560" y="6624000"/>
            <a:ext cx="5556240" cy="231120"/>
          </a:xfrm>
          <a:prstGeom prst="rect">
            <a:avLst/>
          </a:prstGeom>
          <a:noFill/>
          <a:ln>
            <a:noFill/>
          </a:ln>
        </p:spPr>
        <p:txBody>
          <a:bodyPr lIns="90000" rIns="90000" tIns="46800" bIns="46800" anchor="ctr"/>
          <a:p>
            <a:r>
              <a:rPr b="0" lang="en-US" sz="900" spc="-1" strike="noStrike">
                <a:solidFill>
                  <a:srgbClr val="ffffff"/>
                </a:solidFill>
                <a:latin typeface="Arial"/>
              </a:rPr>
              <a:t>Copyright © 2021 International Society for Heart and Lung Transplantation</a:t>
            </a:r>
            <a:r>
              <a:rPr b="0" lang="en-US" sz="900" spc="-1" strike="noStrike">
                <a:solidFill>
                  <a:srgbClr val="ffffff"/>
                </a:solidFill>
                <a:latin typeface="Arial"/>
                <a:hlinkClick r:id="rId2"/>
              </a:rPr>
              <a:t> Terms and Conditions</a:t>
            </a:r>
            <a:endParaRPr b="0" lang="en-US" sz="900" spc="-1" strike="noStrike">
              <a:solidFill>
                <a:srgbClr val="ffffff"/>
              </a:solidFill>
              <a:latin typeface="Arial"/>
            </a:endParaRPr>
          </a:p>
        </p:txBody>
      </p:sp>
      <p:pic>
        <p:nvPicPr>
          <p:cNvPr id="51" name="Logo" descr=""/>
          <p:cNvPicPr/>
          <p:nvPr/>
        </p:nvPicPr>
        <p:blipFill>
          <a:blip r:embed="rId3"/>
          <a:stretch/>
        </p:blipFill>
        <p:spPr>
          <a:xfrm>
            <a:off x="79560" y="6064200"/>
            <a:ext cx="707760" cy="793800"/>
          </a:xfrm>
          <a:prstGeom prst="rect">
            <a:avLst/>
          </a:prstGeom>
          <a:ln>
            <a:noFill/>
          </a:ln>
        </p:spPr>
      </p:pic>
    </p:spTree>
  </p:cSld>
  <p:transition>
    <p:wipe dir="r"/>
  </p:transition>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LibreOffice/6.0.7.3$Linux_X86_64 LibreOffice_project/dc89aa7a9eabfd848af146d5086077aeed2ae4a5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en-US</dc:language>
  <cp:lastModifiedBy/>
  <cp:revision>0</cp:revision>
  <dc:subject/>
  <dc:title/>
</cp:coreProperties>
</file>