
<file path=[Content_Types].xml><?xml version="1.0" encoding="utf-8"?>
<Types xmlns="http://schemas.openxmlformats.org/package/2006/content-types">
  <Override PartName="/_rels/.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media/image3.jpeg" ContentType="image/jpeg"/>
  <Override PartName="/ppt/media/image2.jpeg" ContentType="image/jpeg"/>
  <Override PartName="/ppt/media/image1.jpeg" ContentType="image/jpeg"/>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p>
            <a:pPr algn="ctr"/>
            <a:r>
              <a:rPr b="0" lang="en-US" sz="4400" spc="-1" strike="noStrike">
                <a:latin typeface="Arial"/>
              </a:rPr>
              <a:t>Click to move the slide</a:t>
            </a:r>
            <a:endParaRPr b="0" lang="en-US"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p>
            <a:r>
              <a:rPr b="0" lang="en-US" sz="1400" spc="-1" strike="noStrike">
                <a:solidFill>
                  <a:srgbClr val="303d22"/>
                </a:solidFill>
                <a:latin typeface="Arial"/>
              </a:rPr>
              <a:t>&lt;header&gt;</a:t>
            </a:r>
            <a:endParaRPr b="0" lang="en-US" sz="1400" spc="-1" strike="noStrike">
              <a:solidFill>
                <a:srgbClr val="303d22"/>
              </a:solidFill>
              <a:latin typeface="Arial"/>
            </a:endParaRPr>
          </a:p>
        </p:txBody>
      </p:sp>
      <p:sp>
        <p:nvSpPr>
          <p:cNvPr id="41" name="PlaceHolder 4"/>
          <p:cNvSpPr>
            <a:spLocks noGrp="1"/>
          </p:cNvSpPr>
          <p:nvPr>
            <p:ph type="dt"/>
          </p:nvPr>
        </p:nvSpPr>
        <p:spPr>
          <a:xfrm>
            <a:off x="4278960" y="0"/>
            <a:ext cx="3280680" cy="534240"/>
          </a:xfrm>
          <a:prstGeom prst="rect">
            <a:avLst/>
          </a:prstGeom>
        </p:spPr>
        <p:txBody>
          <a:bodyPr lIns="0" rIns="0" tIns="0" bIns="0"/>
          <a:p>
            <a:pPr algn="r"/>
            <a:r>
              <a:rPr b="0" lang="en-US" sz="1400" spc="-1" strike="noStrike">
                <a:solidFill>
                  <a:srgbClr val="303d22"/>
                </a:solidFill>
                <a:latin typeface="Arial"/>
              </a:rPr>
              <a:t>&lt;date/time&gt;</a:t>
            </a:r>
            <a:endParaRPr b="0" lang="en-US" sz="1400" spc="-1" strike="noStrike">
              <a:solidFill>
                <a:srgbClr val="303d22"/>
              </a:solidFill>
              <a:latin typeface="Arial"/>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p>
            <a:r>
              <a:rPr b="0" lang="en-US" sz="1400" spc="-1" strike="noStrike">
                <a:solidFill>
                  <a:srgbClr val="303d22"/>
                </a:solidFill>
                <a:latin typeface="Arial"/>
              </a:rPr>
              <a:t>&lt;footer&gt;</a:t>
            </a:r>
            <a:endParaRPr b="0" lang="en-US" sz="1400" spc="-1" strike="noStrike">
              <a:solidFill>
                <a:srgbClr val="303d22"/>
              </a:solidFill>
              <a:latin typeface="Arial"/>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p>
            <a:pPr algn="r"/>
            <a:fld id="{99AB7157-2A31-4C69-96D0-C0BA2122F3F8}" type="slidenum">
              <a:rPr b="0" lang="en-US" sz="1400" spc="-1" strike="noStrike">
                <a:solidFill>
                  <a:srgbClr val="303d22"/>
                </a:solidFill>
                <a:latin typeface="Arial"/>
              </a:rPr>
              <a:t>&lt;number&gt;</a:t>
            </a:fld>
            <a:endParaRPr b="0" lang="en-US" sz="1400" spc="-1" strike="noStrike">
              <a:solidFill>
                <a:srgbClr val="303d22"/>
              </a:solidFill>
              <a:latin typeface="Arial"/>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type="sldImg"/>
          </p:nvPr>
        </p:nvSpPr>
        <p:spPr>
          <a:xfrm>
            <a:off x="1371600" y="763560"/>
            <a:ext cx="5029200" cy="3772080"/>
          </a:xfrm>
          <a:prstGeom prst="rect">
            <a:avLst/>
          </a:prstGeom>
        </p:spPr>
      </p:sp>
      <p:sp>
        <p:nvSpPr>
          <p:cNvPr id="53"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Algorithm depicting flow of events when utilizing HCV-positive organs for cardiothoracic transplantation into HCV-negative recipients. *Based on appropriate genotype as per manufacturer recommendations. **Molecular methods include NAT and quantitative RNA PCR and/or viral load. DAA, direct-acting antiviral; HCV, hepatitis C virus; NAT, nucleic acid test; PCR, polymerase chain reaction; wk, week.</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ffffff"/>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ffffff"/>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ffffff"/>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ffffff"/>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ffffff"/>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ffffff"/>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hyperlink" Target="http://www.elsevier.com/termsandconditions" TargetMode="External"/><Relationship Id="rId2" Type="http://schemas.openxmlformats.org/officeDocument/2006/relationships/image" Target="../media/image1.jpe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hyperlink" Target="http://www.elsevier.com/termsandconditions" TargetMode="External"/><Relationship Id="rId3" Type="http://schemas.openxmlformats.org/officeDocument/2006/relationships/image" Target="../media/image3.jpeg"/><Relationship Id="rId4" Type="http://schemas.openxmlformats.org/officeDocument/2006/relationships/slideLayout" Target="../slideLayouts/slideLayout1.xml"/><Relationship Id="rId5" Type="http://schemas.openxmlformats.org/officeDocument/2006/relationships/notesSlide" Target="../notesSlides/notesSlide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TextShape 1"/>
          <p:cNvSpPr txBox="1"/>
          <p:nvPr/>
        </p:nvSpPr>
        <p:spPr>
          <a:xfrm>
            <a:off x="360000" y="1260000"/>
            <a:ext cx="8640000" cy="4223520"/>
          </a:xfrm>
          <a:prstGeom prst="rect">
            <a:avLst/>
          </a:prstGeom>
          <a:noFill/>
          <a:ln>
            <a:noFill/>
          </a:ln>
        </p:spPr>
        <p:txBody>
          <a:bodyPr lIns="90000" rIns="90000" tIns="45000" bIns="45000"/>
          <a:p>
            <a:pPr algn="ctr">
              <a:lnSpc>
                <a:spcPct val="100000"/>
              </a:lnSpc>
              <a:spcAft>
                <a:spcPts val="3186"/>
              </a:spcAft>
            </a:pPr>
            <a:r>
              <a:rPr b="0" i="1" lang="en-US" sz="1700" spc="-1" strike="noStrike">
                <a:solidFill>
                  <a:srgbClr val="ffffff"/>
                </a:solidFill>
                <a:latin typeface="Arial"/>
              </a:rPr>
              <a:t>Utilization of hepatitis C virus–infected organ donors in cardiothoracic transplantation: An ISHLT expert consensus statement</a:t>
            </a:r>
            <a:r>
              <a:rPr b="0" lang="en-US" sz="1700" spc="-1" strike="noStrike">
                <a:solidFill>
                  <a:srgbClr val="ffffff"/>
                </a:solidFill>
                <a:latin typeface="Arial"/>
              </a:rPr>
              <a:t> </a:t>
            </a:r>
            <a:endParaRPr b="0" lang="en-US" sz="1700" spc="-1" strike="noStrike">
              <a:solidFill>
                <a:srgbClr val="ffffff"/>
              </a:solidFill>
              <a:latin typeface="Arial"/>
            </a:endParaRPr>
          </a:p>
          <a:p>
            <a:pPr algn="ctr">
              <a:spcAft>
                <a:spcPts val="2750"/>
              </a:spcAft>
            </a:pPr>
            <a:r>
              <a:rPr b="0" i="1" lang="en-US" sz="1100" spc="-1" strike="noStrike">
                <a:solidFill>
                  <a:srgbClr val="ffffff"/>
                </a:solidFill>
                <a:latin typeface="Arial"/>
              </a:rPr>
              <a:t>Saima Aslam, MD, MS, Paolo Grossi, MD, PhD, Kelly H. Schlendorf, MD, MHS, Are M. Holm, MD, PhD, Ann E. Woolley, MD, MPH, Emily Blumberg, MD, Mandeep R. Mehra, MD, MSc Saima Aslam, MD, MS, Mandeep R. Mehra, MD, MSc, Emily Blumberg, MD, Paolo Grossi, MD, PhD, Are M. Holm, MD, PhD, Kelly H. Schlendorf, MD, MHS, Ann E. Woolley, MD, MPH, Fernanda P. Silveira, MD, Jeffrey Teuteberg, MD, Maria Crespo, MD, Haifa Lyster, PharmD, Laura Lourenco, PharmD, Sara Machado, MD, Michael Shullo, Pharm D, Matthew Hartwig, MD, Miranda Peraskeva, MD, Cameron Wolfe, MD, Kiran Khush, MD, Michael Ison, MD, Shelley Hall, MD, Joshua Mooney, MD, Steve Ivulich, PharmD, Marcelo Cypel, MD, Victor Pretorius, MBBS, Patricia Uber, PharmD, Evan Kransdorf, MD, PhD, Adam Cochrane, PharmD, MPH, Alan Glanville, MD, Jennifer Gray, PharmD Saima Aslam, MD, MS, Paolo Grossi, MD, PhD, Kelly H. Schlendorf, MD, MHS, Are M. Holm, MD, PhD, Ann E. Woolley, MD, MPH, Emily Blumberg, MD, Mandeep R. Mehra, MD, MSc Saima Aslam, MD, MS, Mandeep R. Mehra, MD, MSc, Emily Blumberg, MD, Paolo Grossi, MD, PhD, Are M. Holm, MD, PhD, Kelly H. Schlendorf, MD, MHS, Ann E. Woolley, MD, MPH, Fernanda P. Silveira, MD, Jeffrey Teuteberg, MD, Maria Crespo, MD, Haifa Lyster, PharmD, Laura Lourenco, PharmD, Sara Machado, MD, Michael Shullo, Pharm D, Matthew Hartwig, MD, Miranda Peraskeva, MD, Cameron Wolfe, MD, Kiran Khush, MD, Michael Ison, MD, Shelley Hall, MD, Joshua Mooney, MD, Steve Ivulich, PharmD, Marcelo Cypel, MD, Victor Pretorius, MBBS, Patricia Uber, PharmD, Evan Kransdorf, MD, PhD, Adam Cochrane, PharmD, MPH, Alan Glanville, MD, Jennifer Gray, PharmD</a:t>
            </a:r>
            <a:r>
              <a:rPr b="0" lang="en-US" sz="1100" spc="-1" strike="noStrike">
                <a:solidFill>
                  <a:srgbClr val="ffffff"/>
                </a:solidFill>
                <a:latin typeface="Arial"/>
              </a:rPr>
              <a:t> </a:t>
            </a:r>
            <a:endParaRPr b="0" lang="en-US" sz="1100" spc="-1" strike="noStrike">
              <a:solidFill>
                <a:srgbClr val="ffffff"/>
              </a:solidFill>
              <a:latin typeface="Arial"/>
            </a:endParaRPr>
          </a:p>
          <a:p>
            <a:pPr algn="ctr"/>
            <a:r>
              <a:rPr b="0" i="1" lang="en-US" sz="1200" spc="-1" strike="noStrike">
                <a:solidFill>
                  <a:srgbClr val="ffffff"/>
                </a:solidFill>
                <a:latin typeface="Arial"/>
              </a:rPr>
              <a:t>The Journal of Heart and Lung Transplantation</a:t>
            </a:r>
            <a:r>
              <a:rPr b="0" lang="en-US" sz="1200" spc="-1" strike="noStrike">
                <a:solidFill>
                  <a:srgbClr val="ffffff"/>
                </a:solidFill>
                <a:latin typeface="Arial"/>
              </a:rPr>
              <a:t> </a:t>
            </a:r>
            <a:endParaRPr b="0" lang="en-US" sz="1200" spc="-1" strike="noStrike">
              <a:solidFill>
                <a:srgbClr val="ffffff"/>
              </a:solidFill>
              <a:latin typeface="Arial"/>
            </a:endParaRPr>
          </a:p>
          <a:p>
            <a:pPr algn="ctr"/>
            <a:r>
              <a:rPr b="0" lang="en-US" sz="1200" spc="-1" strike="noStrike">
                <a:solidFill>
                  <a:srgbClr val="ffffff"/>
                </a:solidFill>
                <a:latin typeface="Arial"/>
              </a:rPr>
              <a:t>Volume 39 Issue 5 Pages 418-432 (May 2020) </a:t>
            </a:r>
            <a:endParaRPr b="0" lang="en-US" sz="1200" spc="-1" strike="noStrike">
              <a:solidFill>
                <a:srgbClr val="ffffff"/>
              </a:solidFill>
              <a:latin typeface="Arial"/>
            </a:endParaRPr>
          </a:p>
          <a:p>
            <a:pPr algn="ctr"/>
            <a:r>
              <a:rPr b="0" lang="en-US" sz="1000" spc="-1" strike="noStrike">
                <a:solidFill>
                  <a:srgbClr val="ffffff"/>
                </a:solidFill>
                <a:latin typeface="Arial"/>
              </a:rPr>
              <a:t>DOI: 10.1016/j.healun.2020.03.004</a:t>
            </a:r>
            <a:endParaRPr b="0" lang="en-US" sz="1000" spc="-1" strike="noStrike">
              <a:solidFill>
                <a:srgbClr val="ffffff"/>
              </a:solidFill>
              <a:latin typeface="Arial"/>
            </a:endParaRPr>
          </a:p>
        </p:txBody>
      </p:sp>
      <p:sp>
        <p:nvSpPr>
          <p:cNvPr id="45" name="TextShape 2"/>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2020 International Society for Heart and Lung Transplantation</a:t>
            </a:r>
            <a:r>
              <a:rPr b="0" lang="en-US" sz="900" spc="-1" strike="noStrike">
                <a:solidFill>
                  <a:srgbClr val="ffffff"/>
                </a:solidFill>
                <a:latin typeface="Arial"/>
                <a:hlinkClick r:id="rId1"/>
              </a:rPr>
              <a:t> Terms and Conditions</a:t>
            </a:r>
            <a:endParaRPr b="0" lang="en-US" sz="900" spc="-1" strike="noStrike">
              <a:solidFill>
                <a:srgbClr val="ffffff"/>
              </a:solidFill>
              <a:latin typeface="Arial"/>
            </a:endParaRPr>
          </a:p>
        </p:txBody>
      </p:sp>
      <p:pic>
        <p:nvPicPr>
          <p:cNvPr id="46" name="Logo" descr=""/>
          <p:cNvPicPr/>
          <p:nvPr/>
        </p:nvPicPr>
        <p:blipFill>
          <a:blip r:embed="rId2"/>
          <a:stretch/>
        </p:blipFill>
        <p:spPr>
          <a:xfrm>
            <a:off x="79560" y="6064200"/>
            <a:ext cx="707760" cy="793800"/>
          </a:xfrm>
          <a:prstGeom prst="rect">
            <a:avLst/>
          </a:prstGeom>
          <a:ln>
            <a:noFill/>
          </a:ln>
        </p:spPr>
      </p:pic>
    </p:spTree>
  </p:cSld>
  <p:transition>
    <p:wipe dir="r"/>
  </p:transition>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1 </a:t>
            </a:r>
            <a:endParaRPr b="0" lang="en-US" sz="1400" spc="-1" strike="noStrike">
              <a:solidFill>
                <a:srgbClr val="ffffff"/>
              </a:solidFill>
              <a:latin typeface="Arial"/>
            </a:endParaRPr>
          </a:p>
        </p:txBody>
      </p:sp>
      <p:pic>
        <p:nvPicPr>
          <p:cNvPr id="48" name="Main graphic" descr=""/>
          <p:cNvPicPr/>
          <p:nvPr/>
        </p:nvPicPr>
        <p:blipFill>
          <a:blip r:embed="rId1"/>
          <a:stretch/>
        </p:blipFill>
        <p:spPr>
          <a:xfrm>
            <a:off x="1422360" y="1986840"/>
            <a:ext cx="6350040" cy="2535120"/>
          </a:xfrm>
          <a:prstGeom prst="rect">
            <a:avLst/>
          </a:prstGeom>
          <a:ln>
            <a:noFill/>
          </a:ln>
        </p:spPr>
      </p:pic>
      <p:sp>
        <p:nvSpPr>
          <p:cNvPr id="49"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2020 39418-432DOI: (10.1016/j.healun.2020.03.004) </a:t>
            </a:r>
            <a:endParaRPr b="0" lang="en-US" sz="900" spc="-1" strike="noStrike">
              <a:solidFill>
                <a:srgbClr val="ffffff"/>
              </a:solidFill>
              <a:latin typeface="Arial"/>
            </a:endParaRPr>
          </a:p>
        </p:txBody>
      </p:sp>
      <p:sp>
        <p:nvSpPr>
          <p:cNvPr id="50" name="TextShape 3"/>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2020 International Society for Heart and Lung Transplantation</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1" name="Logo" descr=""/>
          <p:cNvPicPr/>
          <p:nvPr/>
        </p:nvPicPr>
        <p:blipFill>
          <a:blip r:embed="rId3"/>
          <a:stretch/>
        </p:blipFill>
        <p:spPr>
          <a:xfrm>
            <a:off x="79560" y="6064200"/>
            <a:ext cx="707760" cy="793800"/>
          </a:xfrm>
          <a:prstGeom prst="rect">
            <a:avLst/>
          </a:prstGeom>
          <a:ln>
            <a:noFill/>
          </a:ln>
        </p:spPr>
      </p:pic>
    </p:spTree>
  </p:cSld>
  <p:transition>
    <p:wipe dir="r"/>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LibreOffice/6.0.7.3$Linux_X86_64 LibreOffice_project/dc89aa7a9eabfd848af146d5086077aeed2ae4a5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cp:revision>0</cp:revision>
  <dc:subject/>
  <dc:title/>
</cp:coreProperties>
</file>