
<file path=[Content_Types].xml><?xml version="1.0" encoding="utf-8"?>
<Types xmlns="http://schemas.openxmlformats.org/package/2006/content-types">
  <Override PartName="/_rels/.rels" ContentType="application/vnd.openxmlformats-package.relationships+xml"/>
  <Override PartName="/ppt/notesSlides/_rels/notesSlide5.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_rels/presentation.xml.rels" ContentType="application/vnd.openxmlformats-package.relationships+xml"/>
  <Override PartName="/ppt/media/image9.jpeg" ContentType="image/jpeg"/>
  <Override PartName="/ppt/media/image8.jpeg" ContentType="image/jpeg"/>
  <Override PartName="/ppt/media/image7.jpeg" ContentType="image/jpeg"/>
  <Override PartName="/ppt/media/image6.jpeg" ContentType="image/jpeg"/>
  <Override PartName="/ppt/media/image5.jpeg" ContentType="image/jpeg"/>
  <Override PartName="/ppt/media/image4.jpeg" ContentType="image/jpeg"/>
  <Override PartName="/ppt/media/image3.jpeg" ContentType="image/jpeg"/>
  <Override PartName="/ppt/media/image2.jpeg" ContentType="image/jpeg"/>
  <Override PartName="/ppt/media/image1.jpeg" ContentType="image/jpeg"/>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p:spPr>
        <p:txBody>
          <a:bodyPr lIns="0" rIns="0" tIns="0" bIns="0" anchor="ctr"/>
          <a:p>
            <a:pPr algn="ctr"/>
            <a:r>
              <a:rPr b="0" lang="en-US" sz="4400" spc="-1" strike="noStrike">
                <a:latin typeface="Arial"/>
              </a:rPr>
              <a:t>Click to move the slide</a:t>
            </a:r>
            <a:endParaRPr b="0" lang="en-US" sz="4400" spc="-1" strike="noStrike">
              <a:latin typeface="Arial"/>
            </a:endParaRPr>
          </a:p>
        </p:txBody>
      </p:sp>
      <p:sp>
        <p:nvSpPr>
          <p:cNvPr id="39" name="PlaceHolder 2"/>
          <p:cNvSpPr>
            <a:spLocks noGrp="1"/>
          </p:cNvSpPr>
          <p:nvPr>
            <p:ph type="body"/>
          </p:nvPr>
        </p:nvSpPr>
        <p:spPr>
          <a:xfrm>
            <a:off x="756000" y="5078520"/>
            <a:ext cx="6047640" cy="481104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40" name="PlaceHolder 3"/>
          <p:cNvSpPr>
            <a:spLocks noGrp="1"/>
          </p:cNvSpPr>
          <p:nvPr>
            <p:ph type="hdr"/>
          </p:nvPr>
        </p:nvSpPr>
        <p:spPr>
          <a:xfrm>
            <a:off x="0" y="0"/>
            <a:ext cx="3280680" cy="534240"/>
          </a:xfrm>
          <a:prstGeom prst="rect">
            <a:avLst/>
          </a:prstGeom>
        </p:spPr>
        <p:txBody>
          <a:bodyPr lIns="0" rIns="0" tIns="0" bIns="0"/>
          <a:p>
            <a:r>
              <a:rPr b="0" lang="en-US" sz="1400" spc="-1" strike="noStrike">
                <a:solidFill>
                  <a:srgbClr val="303d22"/>
                </a:solidFill>
                <a:latin typeface="Arial"/>
              </a:rPr>
              <a:t>&lt;header&gt;</a:t>
            </a:r>
            <a:endParaRPr b="0" lang="en-US" sz="1400" spc="-1" strike="noStrike">
              <a:solidFill>
                <a:srgbClr val="303d22"/>
              </a:solidFill>
              <a:latin typeface="Arial"/>
            </a:endParaRPr>
          </a:p>
        </p:txBody>
      </p:sp>
      <p:sp>
        <p:nvSpPr>
          <p:cNvPr id="41" name="PlaceHolder 4"/>
          <p:cNvSpPr>
            <a:spLocks noGrp="1"/>
          </p:cNvSpPr>
          <p:nvPr>
            <p:ph type="dt"/>
          </p:nvPr>
        </p:nvSpPr>
        <p:spPr>
          <a:xfrm>
            <a:off x="4278960" y="0"/>
            <a:ext cx="3280680" cy="534240"/>
          </a:xfrm>
          <a:prstGeom prst="rect">
            <a:avLst/>
          </a:prstGeom>
        </p:spPr>
        <p:txBody>
          <a:bodyPr lIns="0" rIns="0" tIns="0" bIns="0"/>
          <a:p>
            <a:pPr algn="r"/>
            <a:r>
              <a:rPr b="0" lang="en-US" sz="1400" spc="-1" strike="noStrike">
                <a:solidFill>
                  <a:srgbClr val="303d22"/>
                </a:solidFill>
                <a:latin typeface="Arial"/>
              </a:rPr>
              <a:t>&lt;date/time&gt;</a:t>
            </a:r>
            <a:endParaRPr b="0" lang="en-US" sz="1400" spc="-1" strike="noStrike">
              <a:solidFill>
                <a:srgbClr val="303d22"/>
              </a:solidFill>
              <a:latin typeface="Arial"/>
            </a:endParaRPr>
          </a:p>
        </p:txBody>
      </p:sp>
      <p:sp>
        <p:nvSpPr>
          <p:cNvPr id="42" name="PlaceHolder 5"/>
          <p:cNvSpPr>
            <a:spLocks noGrp="1"/>
          </p:cNvSpPr>
          <p:nvPr>
            <p:ph type="ftr"/>
          </p:nvPr>
        </p:nvSpPr>
        <p:spPr>
          <a:xfrm>
            <a:off x="0" y="10157400"/>
            <a:ext cx="3280680" cy="534240"/>
          </a:xfrm>
          <a:prstGeom prst="rect">
            <a:avLst/>
          </a:prstGeom>
        </p:spPr>
        <p:txBody>
          <a:bodyPr lIns="0" rIns="0" tIns="0" bIns="0" anchor="b"/>
          <a:p>
            <a:r>
              <a:rPr b="0" lang="en-US" sz="1400" spc="-1" strike="noStrike">
                <a:solidFill>
                  <a:srgbClr val="303d22"/>
                </a:solidFill>
                <a:latin typeface="Arial"/>
              </a:rPr>
              <a:t>&lt;footer&gt;</a:t>
            </a:r>
            <a:endParaRPr b="0" lang="en-US" sz="1400" spc="-1" strike="noStrike">
              <a:solidFill>
                <a:srgbClr val="303d22"/>
              </a:solidFill>
              <a:latin typeface="Arial"/>
            </a:endParaRPr>
          </a:p>
        </p:txBody>
      </p:sp>
      <p:sp>
        <p:nvSpPr>
          <p:cNvPr id="43" name="PlaceHolder 6"/>
          <p:cNvSpPr>
            <a:spLocks noGrp="1"/>
          </p:cNvSpPr>
          <p:nvPr>
            <p:ph type="sldNum"/>
          </p:nvPr>
        </p:nvSpPr>
        <p:spPr>
          <a:xfrm>
            <a:off x="4278960" y="10157400"/>
            <a:ext cx="3280680" cy="534240"/>
          </a:xfrm>
          <a:prstGeom prst="rect">
            <a:avLst/>
          </a:prstGeom>
        </p:spPr>
        <p:txBody>
          <a:bodyPr lIns="0" rIns="0" tIns="0" bIns="0" anchor="b"/>
          <a:p>
            <a:pPr algn="r"/>
            <a:fld id="{4FFE1CA4-192C-429C-B549-9864B172903E}" type="slidenum">
              <a:rPr b="0" lang="en-US" sz="1400" spc="-1" strike="noStrike">
                <a:solidFill>
                  <a:srgbClr val="303d22"/>
                </a:solidFill>
                <a:latin typeface="Arial"/>
              </a:rPr>
              <a:t>&lt;number&gt;</a:t>
            </a:fld>
            <a:endParaRPr b="0" lang="en-US" sz="1400" spc="-1" strike="noStrike">
              <a:solidFill>
                <a:srgbClr val="303d22"/>
              </a:solidFill>
              <a:latin typeface="Arial"/>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PlaceHolder 1"/>
          <p:cNvSpPr>
            <a:spLocks noGrp="1"/>
          </p:cNvSpPr>
          <p:nvPr>
            <p:ph type="sldImg"/>
          </p:nvPr>
        </p:nvSpPr>
        <p:spPr>
          <a:xfrm>
            <a:off x="1371600" y="763560"/>
            <a:ext cx="5029200" cy="3772080"/>
          </a:xfrm>
          <a:prstGeom prst="rect">
            <a:avLst/>
          </a:prstGeom>
        </p:spPr>
      </p:sp>
      <p:sp>
        <p:nvSpPr>
          <p:cNvPr id="68"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Donor procurement checklist.</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 name="PlaceHolder 1"/>
          <p:cNvSpPr>
            <a:spLocks noGrp="1"/>
          </p:cNvSpPr>
          <p:nvPr>
            <p:ph type="sldImg"/>
          </p:nvPr>
        </p:nvSpPr>
        <p:spPr>
          <a:xfrm>
            <a:off x="1371600" y="763560"/>
            <a:ext cx="5029200" cy="3772080"/>
          </a:xfrm>
          <a:prstGeom prst="rect">
            <a:avLst/>
          </a:prstGeom>
        </p:spPr>
      </p:sp>
      <p:sp>
        <p:nvSpPr>
          <p:cNvPr id="70"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Donor heart and lung management algorithm. ABG; arterial blood gas; CVP, central venous pressure; CXR, chest x ray; ECG, electrocardiogram; LV, left ventricle; LVEF, left ventricular ejection fraction; LVH, left ventricular hypertrophy; MAP, mean arterial pressure; PEEP, positive-end expiratory pressure.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 name="PlaceHolder 1"/>
          <p:cNvSpPr>
            <a:spLocks noGrp="1"/>
          </p:cNvSpPr>
          <p:nvPr>
            <p:ph type="sldImg"/>
          </p:nvPr>
        </p:nvSpPr>
        <p:spPr>
          <a:xfrm>
            <a:off x="1371600" y="763560"/>
            <a:ext cx="5029200" cy="3772080"/>
          </a:xfrm>
          <a:prstGeom prst="rect">
            <a:avLst/>
          </a:prstGeom>
        </p:spPr>
      </p:sp>
      <p:sp>
        <p:nvSpPr>
          <p:cNvPr id="72"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Brain death donor management pathophysiological management.</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 name="PlaceHolder 1"/>
          <p:cNvSpPr>
            <a:spLocks noGrp="1"/>
          </p:cNvSpPr>
          <p:nvPr>
            <p:ph type="sldImg"/>
          </p:nvPr>
        </p:nvSpPr>
        <p:spPr>
          <a:xfrm>
            <a:off x="1371600" y="763560"/>
            <a:ext cx="5029200" cy="3772080"/>
          </a:xfrm>
          <a:prstGeom prst="rect">
            <a:avLst/>
          </a:prstGeom>
        </p:spPr>
      </p:sp>
      <p:sp>
        <p:nvSpPr>
          <p:cNvPr id="74"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DCD lung procurement procedure. CIT, cold ischemic time; DCD, donation after circulatory death; OR, operating room; TIT, total ischemic time; WIT, warm ischemic time.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ffffff"/>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ffffff"/>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ffffff"/>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ffffff"/>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ffffff"/>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ffffff"/>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hyperlink" Target="http://www.elsevier.com/termsandconditions" TargetMode="External"/><Relationship Id="rId2" Type="http://schemas.openxmlformats.org/officeDocument/2006/relationships/image" Target="../media/image1.jpeg"/><Relationship Id="rId3"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hyperlink" Target="http://www.elsevier.com/termsandconditions" TargetMode="External"/><Relationship Id="rId3" Type="http://schemas.openxmlformats.org/officeDocument/2006/relationships/image" Target="../media/image3.jpeg"/><Relationship Id="rId4" Type="http://schemas.openxmlformats.org/officeDocument/2006/relationships/slideLayout" Target="../slideLayouts/slideLayout1.xml"/><Relationship Id="rId5"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hyperlink" Target="http://www.elsevier.com/termsandconditions" TargetMode="External"/><Relationship Id="rId3" Type="http://schemas.openxmlformats.org/officeDocument/2006/relationships/image" Target="../media/image5.jpeg"/><Relationship Id="rId4" Type="http://schemas.openxmlformats.org/officeDocument/2006/relationships/slideLayout" Target="../slideLayouts/slideLayout1.xml"/><Relationship Id="rId5"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hyperlink" Target="http://www.elsevier.com/termsandconditions" TargetMode="External"/><Relationship Id="rId3" Type="http://schemas.openxmlformats.org/officeDocument/2006/relationships/image" Target="../media/image7.jpeg"/><Relationship Id="rId4" Type="http://schemas.openxmlformats.org/officeDocument/2006/relationships/slideLayout" Target="../slideLayouts/slideLayout1.xml"/><Relationship Id="rId5"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hyperlink" Target="http://www.elsevier.com/termsandconditions" TargetMode="External"/><Relationship Id="rId3" Type="http://schemas.openxmlformats.org/officeDocument/2006/relationships/image" Target="../media/image9.jpeg"/><Relationship Id="rId4" Type="http://schemas.openxmlformats.org/officeDocument/2006/relationships/slideLayout" Target="../slideLayouts/slideLayout1.xml"/><Relationship Id="rId5" Type="http://schemas.openxmlformats.org/officeDocument/2006/relationships/notesSlide" Target="../notesSlides/notesSlide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TextShape 1"/>
          <p:cNvSpPr txBox="1"/>
          <p:nvPr/>
        </p:nvSpPr>
        <p:spPr>
          <a:xfrm>
            <a:off x="360000" y="1260000"/>
            <a:ext cx="8640000" cy="2625120"/>
          </a:xfrm>
          <a:prstGeom prst="rect">
            <a:avLst/>
          </a:prstGeom>
          <a:noFill/>
          <a:ln>
            <a:noFill/>
          </a:ln>
        </p:spPr>
        <p:txBody>
          <a:bodyPr lIns="90000" rIns="90000" tIns="45000" bIns="45000"/>
          <a:p>
            <a:pPr algn="ctr">
              <a:lnSpc>
                <a:spcPct val="100000"/>
              </a:lnSpc>
              <a:spcAft>
                <a:spcPts val="3186"/>
              </a:spcAft>
            </a:pPr>
            <a:r>
              <a:rPr b="0" i="1" lang="en-US" sz="1700" spc="-1" strike="noStrike">
                <a:solidFill>
                  <a:srgbClr val="ffffff"/>
                </a:solidFill>
                <a:latin typeface="Arial"/>
              </a:rPr>
              <a:t>Donor heart and lung procurement: A consensus statement</a:t>
            </a:r>
            <a:r>
              <a:rPr b="0" lang="en-US" sz="1700" spc="-1" strike="noStrike">
                <a:solidFill>
                  <a:srgbClr val="ffffff"/>
                </a:solidFill>
                <a:latin typeface="Arial"/>
              </a:rPr>
              <a:t> </a:t>
            </a:r>
            <a:endParaRPr b="0" lang="en-US" sz="1700" spc="-1" strike="noStrike">
              <a:solidFill>
                <a:srgbClr val="ffffff"/>
              </a:solidFill>
              <a:latin typeface="Arial"/>
            </a:endParaRPr>
          </a:p>
          <a:p>
            <a:pPr algn="ctr">
              <a:spcAft>
                <a:spcPts val="2750"/>
              </a:spcAft>
            </a:pPr>
            <a:r>
              <a:rPr b="0" i="1" lang="en-US" sz="1100" spc="-1" strike="noStrike">
                <a:solidFill>
                  <a:srgbClr val="ffffff"/>
                </a:solidFill>
                <a:latin typeface="Arial"/>
              </a:rPr>
              <a:t>Hannah Copeland, MD, J.W. Awori Hayanga, MD, MPH, Arne Neyrinck, MD, PhD, Peter MacDonald, MD, Goran Dellgren, MD, PhD, Alejandro Bertolotti, MD, Tam Khuu, PharmD, Fay Burrows, Bpharm, Jack G. Copeland, MD, Danyel Gooch, BSN, RN, Amy Hackmann, MD, David Hormuth, MD, Christa Kirk, MD, Virginia Linacre, MD, Haifa Lyster, PharmD, Silvana Marasco, MD, David McGiffin, MD, Priya Nair, MD, Axel Rahmel, MD, Michael Sasevich, MD, Martin Schweiger, MD, Aleem Siddique, MD, Timothy J. Snyder, C.P.T.C. CCEMTP, William Stansfield, MD, Steven Tsui, MD, Yishay Orr, MD, Patricia Uber, PharmD, Rajimyer Venkateswaran, MD, Jasleen Kukreja, MD, Michael Mulligan, MD</a:t>
            </a:r>
            <a:r>
              <a:rPr b="0" lang="en-US" sz="1100" spc="-1" strike="noStrike">
                <a:solidFill>
                  <a:srgbClr val="ffffff"/>
                </a:solidFill>
                <a:latin typeface="Arial"/>
              </a:rPr>
              <a:t> </a:t>
            </a:r>
            <a:endParaRPr b="0" lang="en-US" sz="1100" spc="-1" strike="noStrike">
              <a:solidFill>
                <a:srgbClr val="ffffff"/>
              </a:solidFill>
              <a:latin typeface="Arial"/>
            </a:endParaRPr>
          </a:p>
          <a:p>
            <a:pPr algn="ctr"/>
            <a:r>
              <a:rPr b="0" i="1" lang="en-US" sz="1200" spc="-1" strike="noStrike">
                <a:solidFill>
                  <a:srgbClr val="ffffff"/>
                </a:solidFill>
                <a:latin typeface="Arial"/>
              </a:rPr>
              <a:t>The Journal of Heart and Lung Transplantation</a:t>
            </a:r>
            <a:r>
              <a:rPr b="0" lang="en-US" sz="1200" spc="-1" strike="noStrike">
                <a:solidFill>
                  <a:srgbClr val="ffffff"/>
                </a:solidFill>
                <a:latin typeface="Arial"/>
              </a:rPr>
              <a:t> </a:t>
            </a:r>
            <a:endParaRPr b="0" lang="en-US" sz="1200" spc="-1" strike="noStrike">
              <a:solidFill>
                <a:srgbClr val="ffffff"/>
              </a:solidFill>
              <a:latin typeface="Arial"/>
            </a:endParaRPr>
          </a:p>
          <a:p>
            <a:pPr algn="ctr"/>
            <a:r>
              <a:rPr b="0" lang="en-US" sz="1200" spc="-1" strike="noStrike">
                <a:solidFill>
                  <a:srgbClr val="ffffff"/>
                </a:solidFill>
                <a:latin typeface="Arial"/>
              </a:rPr>
              <a:t>Volume 39 Issue 6 Pages 501-517 (June 2020) </a:t>
            </a:r>
            <a:endParaRPr b="0" lang="en-US" sz="1200" spc="-1" strike="noStrike">
              <a:solidFill>
                <a:srgbClr val="ffffff"/>
              </a:solidFill>
              <a:latin typeface="Arial"/>
            </a:endParaRPr>
          </a:p>
          <a:p>
            <a:pPr algn="ctr"/>
            <a:r>
              <a:rPr b="0" lang="en-US" sz="1000" spc="-1" strike="noStrike">
                <a:solidFill>
                  <a:srgbClr val="ffffff"/>
                </a:solidFill>
                <a:latin typeface="Arial"/>
              </a:rPr>
              <a:t>DOI: 10.1016/j.healun.2020.03.020</a:t>
            </a:r>
            <a:endParaRPr b="0" lang="en-US" sz="1000" spc="-1" strike="noStrike">
              <a:solidFill>
                <a:srgbClr val="ffffff"/>
              </a:solidFill>
              <a:latin typeface="Arial"/>
            </a:endParaRPr>
          </a:p>
        </p:txBody>
      </p:sp>
      <p:sp>
        <p:nvSpPr>
          <p:cNvPr id="45" name="TextShape 2"/>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2020 </a:t>
            </a:r>
            <a:r>
              <a:rPr b="0" lang="en-US" sz="900" spc="-1" strike="noStrike">
                <a:solidFill>
                  <a:srgbClr val="ffffff"/>
                </a:solidFill>
                <a:latin typeface="Arial"/>
                <a:hlinkClick r:id="rId1"/>
              </a:rPr>
              <a:t> Terms and Conditions</a:t>
            </a:r>
            <a:endParaRPr b="0" lang="en-US" sz="900" spc="-1" strike="noStrike">
              <a:solidFill>
                <a:srgbClr val="ffffff"/>
              </a:solidFill>
              <a:latin typeface="Arial"/>
            </a:endParaRPr>
          </a:p>
        </p:txBody>
      </p:sp>
      <p:pic>
        <p:nvPicPr>
          <p:cNvPr id="46" name="Logo" descr=""/>
          <p:cNvPicPr/>
          <p:nvPr/>
        </p:nvPicPr>
        <p:blipFill>
          <a:blip r:embed="rId2"/>
          <a:stretch/>
        </p:blipFill>
        <p:spPr>
          <a:xfrm>
            <a:off x="79560" y="6064200"/>
            <a:ext cx="707760" cy="793800"/>
          </a:xfrm>
          <a:prstGeom prst="rect">
            <a:avLst/>
          </a:prstGeom>
          <a:ln>
            <a:noFill/>
          </a:ln>
        </p:spPr>
      </p:pic>
    </p:spTree>
  </p:cSld>
  <p:transition>
    <p:wipe dir="r"/>
  </p:transition>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 </a:t>
            </a:r>
            <a:endParaRPr b="0" lang="en-US" sz="1400" spc="-1" strike="noStrike">
              <a:solidFill>
                <a:srgbClr val="ffffff"/>
              </a:solidFill>
              <a:latin typeface="Arial"/>
            </a:endParaRPr>
          </a:p>
        </p:txBody>
      </p:sp>
      <p:pic>
        <p:nvPicPr>
          <p:cNvPr id="48" name="Main graphic" descr=""/>
          <p:cNvPicPr/>
          <p:nvPr/>
        </p:nvPicPr>
        <p:blipFill>
          <a:blip r:embed="rId1"/>
          <a:stretch/>
        </p:blipFill>
        <p:spPr>
          <a:xfrm>
            <a:off x="1422360" y="1638720"/>
            <a:ext cx="6350040" cy="3231360"/>
          </a:xfrm>
          <a:prstGeom prst="rect">
            <a:avLst/>
          </a:prstGeom>
          <a:ln>
            <a:noFill/>
          </a:ln>
        </p:spPr>
      </p:pic>
      <p:sp>
        <p:nvSpPr>
          <p:cNvPr id="4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2020 39501-517DOI: (10.1016/j.healun.2020.03.020) </a:t>
            </a:r>
            <a:endParaRPr b="0" lang="en-US" sz="900" spc="-1" strike="noStrike">
              <a:solidFill>
                <a:srgbClr val="ffffff"/>
              </a:solidFill>
              <a:latin typeface="Arial"/>
            </a:endParaRPr>
          </a:p>
        </p:txBody>
      </p:sp>
      <p:sp>
        <p:nvSpPr>
          <p:cNvPr id="5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2020 </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5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2 </a:t>
            </a:r>
            <a:endParaRPr b="0" lang="en-US" sz="1400" spc="-1" strike="noStrike">
              <a:solidFill>
                <a:srgbClr val="ffffff"/>
              </a:solidFill>
              <a:latin typeface="Arial"/>
            </a:endParaRPr>
          </a:p>
        </p:txBody>
      </p:sp>
      <p:pic>
        <p:nvPicPr>
          <p:cNvPr id="53" name="Main graphic" descr=""/>
          <p:cNvPicPr/>
          <p:nvPr/>
        </p:nvPicPr>
        <p:blipFill>
          <a:blip r:embed="rId1"/>
          <a:stretch/>
        </p:blipFill>
        <p:spPr>
          <a:xfrm>
            <a:off x="2584080" y="762120"/>
            <a:ext cx="4026600" cy="4984200"/>
          </a:xfrm>
          <a:prstGeom prst="rect">
            <a:avLst/>
          </a:prstGeom>
          <a:ln>
            <a:noFill/>
          </a:ln>
        </p:spPr>
      </p:pic>
      <p:sp>
        <p:nvSpPr>
          <p:cNvPr id="5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2020 39501-517DOI: (10.1016/j.healun.2020.03.020) </a:t>
            </a:r>
            <a:endParaRPr b="0" lang="en-US" sz="900" spc="-1" strike="noStrike">
              <a:solidFill>
                <a:srgbClr val="ffffff"/>
              </a:solidFill>
              <a:latin typeface="Arial"/>
            </a:endParaRPr>
          </a:p>
        </p:txBody>
      </p:sp>
      <p:sp>
        <p:nvSpPr>
          <p:cNvPr id="5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2020 </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5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3 </a:t>
            </a:r>
            <a:endParaRPr b="0" lang="en-US" sz="1400" spc="-1" strike="noStrike">
              <a:solidFill>
                <a:srgbClr val="ffffff"/>
              </a:solidFill>
              <a:latin typeface="Arial"/>
            </a:endParaRPr>
          </a:p>
        </p:txBody>
      </p:sp>
      <p:pic>
        <p:nvPicPr>
          <p:cNvPr id="58" name="Main graphic" descr=""/>
          <p:cNvPicPr/>
          <p:nvPr/>
        </p:nvPicPr>
        <p:blipFill>
          <a:blip r:embed="rId1"/>
          <a:stretch/>
        </p:blipFill>
        <p:spPr>
          <a:xfrm>
            <a:off x="2693520" y="762120"/>
            <a:ext cx="3808080" cy="4984200"/>
          </a:xfrm>
          <a:prstGeom prst="rect">
            <a:avLst/>
          </a:prstGeom>
          <a:ln>
            <a:noFill/>
          </a:ln>
        </p:spPr>
      </p:pic>
      <p:sp>
        <p:nvSpPr>
          <p:cNvPr id="5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2020 39501-517DOI: (10.1016/j.healun.2020.03.020) </a:t>
            </a:r>
            <a:endParaRPr b="0" lang="en-US" sz="900" spc="-1" strike="noStrike">
              <a:solidFill>
                <a:srgbClr val="ffffff"/>
              </a:solidFill>
              <a:latin typeface="Arial"/>
            </a:endParaRPr>
          </a:p>
        </p:txBody>
      </p:sp>
      <p:sp>
        <p:nvSpPr>
          <p:cNvPr id="6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2020 </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6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4 </a:t>
            </a:r>
            <a:endParaRPr b="0" lang="en-US" sz="1400" spc="-1" strike="noStrike">
              <a:solidFill>
                <a:srgbClr val="ffffff"/>
              </a:solidFill>
              <a:latin typeface="Arial"/>
            </a:endParaRPr>
          </a:p>
        </p:txBody>
      </p:sp>
      <p:pic>
        <p:nvPicPr>
          <p:cNvPr id="63" name="Main graphic" descr=""/>
          <p:cNvPicPr/>
          <p:nvPr/>
        </p:nvPicPr>
        <p:blipFill>
          <a:blip r:embed="rId1"/>
          <a:stretch/>
        </p:blipFill>
        <p:spPr>
          <a:xfrm>
            <a:off x="1422360" y="1636560"/>
            <a:ext cx="6350040" cy="3234960"/>
          </a:xfrm>
          <a:prstGeom prst="rect">
            <a:avLst/>
          </a:prstGeom>
          <a:ln>
            <a:noFill/>
          </a:ln>
        </p:spPr>
      </p:pic>
      <p:sp>
        <p:nvSpPr>
          <p:cNvPr id="6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2020 39501-517DOI: (10.1016/j.healun.2020.03.020) </a:t>
            </a:r>
            <a:endParaRPr b="0" lang="en-US" sz="900" spc="-1" strike="noStrike">
              <a:solidFill>
                <a:srgbClr val="ffffff"/>
              </a:solidFill>
              <a:latin typeface="Arial"/>
            </a:endParaRPr>
          </a:p>
        </p:txBody>
      </p:sp>
      <p:sp>
        <p:nvSpPr>
          <p:cNvPr id="6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2020 </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6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LibreOffice/6.0.7.3$Linux_X86_64 LibreOffice_project/dc89aa7a9eabfd848af146d5086077aeed2ae4a5</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cp:revision>0</cp:revision>
  <dc:subject/>
  <dc:title/>
</cp:coreProperties>
</file>