
<file path=[Content_Types].xml><?xml version="1.0" encoding="utf-8"?>
<Types xmlns="http://schemas.openxmlformats.org/package/2006/content-types">
  <Override PartName="/_rels/.rels" ContentType="application/vnd.openxmlformats-package.relationships+xml"/>
  <Override PartName="/ppt/notesSlides/_rels/notesSlide30.xml.rels" ContentType="application/vnd.openxmlformats-package.relationships+xml"/>
  <Override PartName="/ppt/notesSlides/_rels/notesSlide29.xml.rels" ContentType="application/vnd.openxmlformats-package.relationships+xml"/>
  <Override PartName="/ppt/notesSlides/_rels/notesSlide28.xml.rels" ContentType="application/vnd.openxmlformats-package.relationships+xml"/>
  <Override PartName="/ppt/notesSlides/_rels/notesSlide27.xml.rels" ContentType="application/vnd.openxmlformats-package.relationships+xml"/>
  <Override PartName="/ppt/notesSlides/_rels/notesSlide25.xml.rels" ContentType="application/vnd.openxmlformats-package.relationships+xml"/>
  <Override PartName="/ppt/notesSlides/_rels/notesSlide24.xml.rels" ContentType="application/vnd.openxmlformats-package.relationships+xml"/>
  <Override PartName="/ppt/notesSlides/_rels/notesSlide11.xml.rels" ContentType="application/vnd.openxmlformats-package.relationships+xml"/>
  <Override PartName="/ppt/notesSlides/_rels/notesSlide18.xml.rels" ContentType="application/vnd.openxmlformats-package.relationships+xml"/>
  <Override PartName="/ppt/notesSlides/_rels/notesSlide10.xml.rels" ContentType="application/vnd.openxmlformats-package.relationships+xml"/>
  <Override PartName="/ppt/notesSlides/_rels/notesSlide17.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2.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26.xml.rels" ContentType="application/vnd.openxmlformats-package.relationships+xml"/>
  <Override PartName="/ppt/notesSlides/_rels/notesSlide15.xml.rels" ContentType="application/vnd.openxmlformats-package.relationships+xml"/>
  <Override PartName="/ppt/notesSlides/_rels/notesSlide23.xml.rels" ContentType="application/vnd.openxmlformats-package.relationships+xml"/>
  <Override PartName="/ppt/notesSlides/_rels/notesSlide16.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_rels/presentation.xml.rels" ContentType="application/vnd.openxmlformats-package.relationships+xml"/>
  <Override PartName="/ppt/media/image50.jpeg" ContentType="image/jpeg"/>
  <Override PartName="/ppt/media/image49.jpeg" ContentType="image/jpeg"/>
  <Override PartName="/ppt/media/image48.jpeg" ContentType="image/jpeg"/>
  <Override PartName="/ppt/media/image47.jpeg" ContentType="image/jpeg"/>
  <Override PartName="/ppt/media/image59.jpeg" ContentType="image/jpeg"/>
  <Override PartName="/ppt/media/image16.jpeg" ContentType="image/jpeg"/>
  <Override PartName="/ppt/media/image46.jpeg" ContentType="image/jpeg"/>
  <Override PartName="/ppt/media/image58.jpeg" ContentType="image/jpeg"/>
  <Override PartName="/ppt/media/image15.jpeg" ContentType="image/jpeg"/>
  <Override PartName="/ppt/media/image45.jpeg" ContentType="image/jpeg"/>
  <Override PartName="/ppt/media/image57.jpeg" ContentType="image/jpeg"/>
  <Override PartName="/ppt/media/image14.jpeg" ContentType="image/jpeg"/>
  <Override PartName="/ppt/media/image44.jpeg" ContentType="image/jpeg"/>
  <Override PartName="/ppt/media/image56.jpeg" ContentType="image/jpeg"/>
  <Override PartName="/ppt/media/image13.jpeg" ContentType="image/jpeg"/>
  <Override PartName="/ppt/media/image43.jpeg" ContentType="image/jpeg"/>
  <Override PartName="/ppt/media/image55.jpeg" ContentType="image/jpeg"/>
  <Override PartName="/ppt/media/image12.jpeg" ContentType="image/jpeg"/>
  <Override PartName="/ppt/media/image42.jpeg" ContentType="image/jpeg"/>
  <Override PartName="/ppt/media/image54.jpeg" ContentType="image/jpeg"/>
  <Override PartName="/ppt/media/image11.jpeg" ContentType="image/jpeg"/>
  <Override PartName="/ppt/media/image20.jpeg" ContentType="image/jpeg"/>
  <Override PartName="/ppt/media/image36.jpeg" ContentType="image/jpeg"/>
  <Override PartName="/ppt/media/image4.jpeg" ContentType="image/jpeg"/>
  <Override PartName="/ppt/media/image21.jpeg" ContentType="image/jpeg"/>
  <Override PartName="/ppt/media/image37.jpeg" ContentType="image/jpeg"/>
  <Override PartName="/ppt/media/image5.jpeg" ContentType="image/jpeg"/>
  <Override PartName="/ppt/media/image22.jpeg" ContentType="image/jpeg"/>
  <Override PartName="/ppt/media/image6.jpeg" ContentType="image/jpeg"/>
  <Override PartName="/ppt/media/image53.jpeg" ContentType="image/jpeg"/>
  <Override PartName="/ppt/media/image10.jpeg" ContentType="image/jpeg"/>
  <Override PartName="/ppt/media/image3.jpeg" ContentType="image/jpeg"/>
  <Override PartName="/ppt/media/image35.jpeg" ContentType="image/jpeg"/>
  <Override PartName="/ppt/media/image7.jpeg" ContentType="image/jpeg"/>
  <Override PartName="/ppt/media/image23.jpeg" ContentType="image/jpeg"/>
  <Override PartName="/ppt/media/image8.jpeg" ContentType="image/jpeg"/>
  <Override PartName="/ppt/media/image24.jpeg" ContentType="image/jpeg"/>
  <Override PartName="/ppt/media/image9.jpeg" ContentType="image/jpeg"/>
  <Override PartName="/ppt/media/image25.jpeg" ContentType="image/jpeg"/>
  <Override PartName="/ppt/media/image26.jpeg" ContentType="image/jpeg"/>
  <Override PartName="/ppt/media/image40.jpeg" ContentType="image/jpeg"/>
  <Override PartName="/ppt/media/image27.jpeg" ContentType="image/jpeg"/>
  <Override PartName="/ppt/media/image41.jpeg" ContentType="image/jpeg"/>
  <Override PartName="/ppt/media/image28.jpeg" ContentType="image/jpeg"/>
  <Override PartName="/ppt/media/image29.jpeg" ContentType="image/jpeg"/>
  <Override PartName="/ppt/media/image17.jpeg" ContentType="image/jpeg"/>
  <Override PartName="/ppt/media/image30.jpeg" ContentType="image/jpeg"/>
  <Override PartName="/ppt/media/image18.jpeg" ContentType="image/jpeg"/>
  <Override PartName="/ppt/media/image31.jpeg" ContentType="image/jpeg"/>
  <Override PartName="/ppt/media/image19.jpeg" ContentType="image/jpeg"/>
  <Override PartName="/ppt/media/image32.jpeg" ContentType="image/jpeg"/>
  <Override PartName="/ppt/media/image1.jpeg" ContentType="image/jpeg"/>
  <Override PartName="/ppt/media/image33.jpeg" ContentType="image/jpeg"/>
  <Override PartName="/ppt/media/image2.jpeg" ContentType="image/jpeg"/>
  <Override PartName="/ppt/media/image34.jpeg" ContentType="image/jpeg"/>
  <Override PartName="/ppt/media/image51.jpeg" ContentType="image/jpeg"/>
  <Override PartName="/ppt/media/image38.jpeg" ContentType="image/jpeg"/>
  <Override PartName="/ppt/media/image52.jpeg" ContentType="image/jpeg"/>
  <Override PartName="/ppt/media/image39.jpeg" ContentType="image/jpeg"/>
  <Override PartName="/ppt/slides/_rels/slide30.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26B59085-8863-4E0C-903E-D1509268C267}"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sldImg"/>
          </p:nvPr>
        </p:nvSpPr>
        <p:spPr>
          <a:xfrm>
            <a:off x="1371600" y="763560"/>
            <a:ext cx="5029200" cy="3772080"/>
          </a:xfrm>
          <a:prstGeom prst="rect">
            <a:avLst/>
          </a:prstGeom>
        </p:spPr>
      </p:sp>
      <p:sp>
        <p:nvSpPr>
          <p:cNvPr id="20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c: The airway ischemia/necrosis location is &gt;1 cm from the anastomosis into lobar or segmental airways Extent d: Airway necrosis affecting 50-100% of the anastomotic circumferential.</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1371600" y="763560"/>
            <a:ext cx="5029200" cy="3772080"/>
          </a:xfrm>
          <a:prstGeom prst="rect">
            <a:avLst/>
          </a:prstGeom>
        </p:spPr>
      </p:sp>
      <p:sp>
        <p:nvSpPr>
          <p:cNvPr id="21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a: The anastomosis dehiscence is at the cartilaginous wall, Extent a: The extension of the dehiscence is 0-25% of the anastomotic circumference.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1371600" y="763560"/>
            <a:ext cx="5029200" cy="3772080"/>
          </a:xfrm>
          <a:prstGeom prst="rect">
            <a:avLst/>
          </a:prstGeom>
        </p:spPr>
      </p:sp>
      <p:sp>
        <p:nvSpPr>
          <p:cNvPr id="21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a: The anastomosis dehiscence is at the cartilaginous wall, Extent b: The extension of the dehiscence is &gt; 25-50% of the anastomotic circumference.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sldImg"/>
          </p:nvPr>
        </p:nvSpPr>
        <p:spPr>
          <a:xfrm>
            <a:off x="1371600" y="763560"/>
            <a:ext cx="5029200" cy="3772080"/>
          </a:xfrm>
          <a:prstGeom prst="rect">
            <a:avLst/>
          </a:prstGeom>
        </p:spPr>
      </p:sp>
      <p:sp>
        <p:nvSpPr>
          <p:cNvPr id="21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b: The anastomosis dehiscence is at the membranous wall, Extent a: The extension of the dehiscence is 0-25% of the anastomotic circumference.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1371600" y="763560"/>
            <a:ext cx="5029200" cy="3772080"/>
          </a:xfrm>
          <a:prstGeom prst="rect">
            <a:avLst/>
          </a:prstGeom>
        </p:spPr>
      </p:sp>
      <p:sp>
        <p:nvSpPr>
          <p:cNvPr id="21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b: The anastomosis dehiscence is at the membranous wall, Extent b: The extension of the dehiscence is &gt;25-50% of the anastomotic circumference.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Img"/>
          </p:nvPr>
        </p:nvSpPr>
        <p:spPr>
          <a:xfrm>
            <a:off x="1371600" y="763560"/>
            <a:ext cx="5029200" cy="3772080"/>
          </a:xfrm>
          <a:prstGeom prst="rect">
            <a:avLst/>
          </a:prstGeom>
        </p:spPr>
      </p:sp>
      <p:sp>
        <p:nvSpPr>
          <p:cNvPr id="21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b: The anastomosis dehiscence is at the membranous wall Extent b: The extension of the dehiscence is &gt;25-50% of the anastomotic circumference.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sldImg"/>
          </p:nvPr>
        </p:nvSpPr>
        <p:spPr>
          <a:xfrm>
            <a:off x="1371600" y="763560"/>
            <a:ext cx="5029200" cy="3772080"/>
          </a:xfrm>
          <a:prstGeom prst="rect">
            <a:avLst/>
          </a:prstGeom>
        </p:spPr>
      </p:sp>
      <p:sp>
        <p:nvSpPr>
          <p:cNvPr id="22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b: The anastomosis dehiscence is at the membranous wall, Extent d: The extension of the dehiscence is &gt;50-75% of the anastomotic circumference.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sldImg"/>
          </p:nvPr>
        </p:nvSpPr>
        <p:spPr>
          <a:xfrm>
            <a:off x="1371600" y="763560"/>
            <a:ext cx="5029200" cy="3772080"/>
          </a:xfrm>
          <a:prstGeom prst="rect">
            <a:avLst/>
          </a:prstGeom>
        </p:spPr>
      </p:sp>
      <p:sp>
        <p:nvSpPr>
          <p:cNvPr id="22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c: The anastomosis dehiscence involves the membranous and cartilaginous wall, Extent d: The extension of the dehiscence is &gt;75% of the anastomotic circumference.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sldImg"/>
          </p:nvPr>
        </p:nvSpPr>
        <p:spPr>
          <a:xfrm>
            <a:off x="1371600" y="763560"/>
            <a:ext cx="5029200" cy="3772080"/>
          </a:xfrm>
          <a:prstGeom prst="rect">
            <a:avLst/>
          </a:prstGeom>
        </p:spPr>
      </p:sp>
      <p:sp>
        <p:nvSpPr>
          <p:cNvPr id="22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a: The stenosis is at the anastomotic site, Extend a: There is a 0-25% reduction in cross-sectional area.</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sldImg"/>
          </p:nvPr>
        </p:nvSpPr>
        <p:spPr>
          <a:xfrm>
            <a:off x="1371600" y="763560"/>
            <a:ext cx="5029200" cy="3772080"/>
          </a:xfrm>
          <a:prstGeom prst="rect">
            <a:avLst/>
          </a:prstGeom>
        </p:spPr>
      </p:sp>
      <p:sp>
        <p:nvSpPr>
          <p:cNvPr id="22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a: The stenosis is at the anastomotic site, Extent b: There is a &gt;25-50% reduction in cross-sectional area.</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1371600" y="763560"/>
            <a:ext cx="5029200" cy="3772080"/>
          </a:xfrm>
          <a:prstGeom prst="rect">
            <a:avLst/>
          </a:prstGeom>
        </p:spPr>
      </p:sp>
      <p:sp>
        <p:nvSpPr>
          <p:cNvPr id="19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a: The airway ischemia and/or necrosis location is perianastomotic within 1 cm of the anastomosis, Extent a: Airway ischemia affects &lt;50% of the anastomotic circumferential.</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sldImg"/>
          </p:nvPr>
        </p:nvSpPr>
        <p:spPr>
          <a:xfrm>
            <a:off x="1371600" y="763560"/>
            <a:ext cx="5029200" cy="3772080"/>
          </a:xfrm>
          <a:prstGeom prst="rect">
            <a:avLst/>
          </a:prstGeom>
        </p:spPr>
      </p:sp>
      <p:sp>
        <p:nvSpPr>
          <p:cNvPr id="22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a: The stenosis is at the anastomotic site, Extent c: There is a &gt;50 but &lt;100% reduction in cross-sectional area.</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Img"/>
          </p:nvPr>
        </p:nvSpPr>
        <p:spPr>
          <a:xfrm>
            <a:off x="1371600" y="763560"/>
            <a:ext cx="5029200" cy="3772080"/>
          </a:xfrm>
          <a:prstGeom prst="rect">
            <a:avLst/>
          </a:prstGeom>
        </p:spPr>
      </p:sp>
      <p:sp>
        <p:nvSpPr>
          <p:cNvPr id="23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a: The stenosis is at the anastomotic site Extent d: There is 100% reduction in cross-sectional area.</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sldImg"/>
          </p:nvPr>
        </p:nvSpPr>
        <p:spPr>
          <a:xfrm>
            <a:off x="1371600" y="763560"/>
            <a:ext cx="5029200" cy="3772080"/>
          </a:xfrm>
          <a:prstGeom prst="rect">
            <a:avLst/>
          </a:prstGeom>
        </p:spPr>
      </p:sp>
      <p:sp>
        <p:nvSpPr>
          <p:cNvPr id="23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b: The stenosis is at the anastomotic and lobar/segmental site (Bronchus intermedius), Extent d: There is 100% reduction in cross-sectional area.</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sldImg"/>
          </p:nvPr>
        </p:nvSpPr>
        <p:spPr>
          <a:xfrm>
            <a:off x="1371600" y="763560"/>
            <a:ext cx="5029200" cy="3772080"/>
          </a:xfrm>
          <a:prstGeom prst="rect">
            <a:avLst/>
          </a:prstGeom>
        </p:spPr>
      </p:sp>
      <p:sp>
        <p:nvSpPr>
          <p:cNvPr id="23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b: The stenosis is at the anastomotic and lobar/segmental site (Bronchus intermedius), Extent c: There is a &gt;50 but &lt;100% reduction in cross-sectional area.</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sldImg"/>
          </p:nvPr>
        </p:nvSpPr>
        <p:spPr>
          <a:xfrm>
            <a:off x="1371600" y="763560"/>
            <a:ext cx="5029200" cy="3772080"/>
          </a:xfrm>
          <a:prstGeom prst="rect">
            <a:avLst/>
          </a:prstGeom>
        </p:spPr>
      </p:sp>
      <p:sp>
        <p:nvSpPr>
          <p:cNvPr id="23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c: The stenosis is at the lobar/segmental site only, Extent b: There is a &gt;25-50% reduction in cross-sectional area.</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type="sldImg"/>
          </p:nvPr>
        </p:nvSpPr>
        <p:spPr>
          <a:xfrm>
            <a:off x="1371600" y="763560"/>
            <a:ext cx="5029200" cy="3772080"/>
          </a:xfrm>
          <a:prstGeom prst="rect">
            <a:avLst/>
          </a:prstGeom>
        </p:spPr>
      </p:sp>
      <p:sp>
        <p:nvSpPr>
          <p:cNvPr id="23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c: The stenosis is at the lobar/segmental site only (RML stenosis), Extent c: There is a &gt;50 but &lt;100% reduction in cross-sectional area.</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sldImg"/>
          </p:nvPr>
        </p:nvSpPr>
        <p:spPr>
          <a:xfrm>
            <a:off x="1371600" y="763560"/>
            <a:ext cx="5029200" cy="3772080"/>
          </a:xfrm>
          <a:prstGeom prst="rect">
            <a:avLst/>
          </a:prstGeom>
        </p:spPr>
      </p:sp>
      <p:sp>
        <p:nvSpPr>
          <p:cNvPr id="24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Ma: The malacia is perianastomotic-within 1 cm of the anastomosis.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sldImg"/>
          </p:nvPr>
        </p:nvSpPr>
        <p:spPr>
          <a:xfrm>
            <a:off x="1371600" y="763560"/>
            <a:ext cx="5029200" cy="3772080"/>
          </a:xfrm>
          <a:prstGeom prst="rect">
            <a:avLst/>
          </a:prstGeom>
        </p:spPr>
      </p:sp>
      <p:sp>
        <p:nvSpPr>
          <p:cNvPr id="24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Mb: The malacia is diffuse, involving the anastomosis and extending beyond 1 cm.</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sldImg"/>
          </p:nvPr>
        </p:nvSpPr>
        <p:spPr>
          <a:xfrm>
            <a:off x="1371600" y="763560"/>
            <a:ext cx="5029200" cy="3772080"/>
          </a:xfrm>
          <a:prstGeom prst="rect">
            <a:avLst/>
          </a:prstGeom>
        </p:spPr>
      </p:sp>
      <p:sp>
        <p:nvSpPr>
          <p:cNvPr id="24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Mb: The malacia is diffuse, involving the anastomosis and extending beyond 1 cm, OTHER ENDOBRONCHIAL PATHOLOGY: presenting as necrosis and stricture in the airway.</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sldImg"/>
          </p:nvPr>
        </p:nvSpPr>
        <p:spPr>
          <a:xfrm>
            <a:off x="1371600" y="763560"/>
            <a:ext cx="5029200" cy="3772080"/>
          </a:xfrm>
          <a:prstGeom prst="rect">
            <a:avLst/>
          </a:prstGeom>
        </p:spPr>
      </p:sp>
      <p:sp>
        <p:nvSpPr>
          <p:cNvPr id="24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Endobronchial Aspergillosis at the right anastomosis.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1371600" y="763560"/>
            <a:ext cx="5029200" cy="3772080"/>
          </a:xfrm>
          <a:prstGeom prst="rect">
            <a:avLst/>
          </a:prstGeom>
        </p:spPr>
      </p:sp>
      <p:sp>
        <p:nvSpPr>
          <p:cNvPr id="19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a: The airway ischemia and/or necrosis location is perianastomotic within 1 cm of the anastomosis, Extent b: Airway ischemia affects 50-100% of the anastomotic circumferential.</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sldImg"/>
          </p:nvPr>
        </p:nvSpPr>
        <p:spPr>
          <a:xfrm>
            <a:off x="1371600" y="763560"/>
            <a:ext cx="5029200" cy="3772080"/>
          </a:xfrm>
          <a:prstGeom prst="rect">
            <a:avLst/>
          </a:prstGeom>
        </p:spPr>
      </p:sp>
      <p:sp>
        <p:nvSpPr>
          <p:cNvPr id="24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Endobronchial post-transplant lymphoproliferative disorder (PTLD) involving the left anastomosis.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1371600" y="763560"/>
            <a:ext cx="5029200" cy="3772080"/>
          </a:xfrm>
          <a:prstGeom prst="rect">
            <a:avLst/>
          </a:prstGeom>
        </p:spPr>
      </p:sp>
      <p:sp>
        <p:nvSpPr>
          <p:cNvPr id="19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b: The airway ischemia and/or necrosis extends &gt;1 cm from the anastomosis to major airways, Extent b: Airway ischemia affects 50-100% of the anastomotic circumferential.</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1371600" y="763560"/>
            <a:ext cx="5029200" cy="3772080"/>
          </a:xfrm>
          <a:prstGeom prst="rect">
            <a:avLst/>
          </a:prstGeom>
        </p:spPr>
      </p:sp>
      <p:sp>
        <p:nvSpPr>
          <p:cNvPr id="19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c: The airway ischemia and/or necrosis extends &gt; 1cm from the anastomosis into the lobar or segmental airways, Extent b: Airway ischemia affects 50-100% of the anastomotic circumferential.</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1371600" y="763560"/>
            <a:ext cx="5029200" cy="3772080"/>
          </a:xfrm>
          <a:prstGeom prst="rect">
            <a:avLst/>
          </a:prstGeom>
        </p:spPr>
      </p:sp>
      <p:sp>
        <p:nvSpPr>
          <p:cNvPr id="20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a: The airway ischemia and/or necrosis location is perianastomotic within 1 cm of the anastomosis Extent c. Airway necrosis affecting &lt;50% of the anastomotic circumferential.</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1371600" y="763560"/>
            <a:ext cx="5029200" cy="3772080"/>
          </a:xfrm>
          <a:prstGeom prst="rect">
            <a:avLst/>
          </a:prstGeom>
        </p:spPr>
      </p:sp>
      <p:sp>
        <p:nvSpPr>
          <p:cNvPr id="20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b: The airway ischemia/necrosis location is &gt;1 cm from the anastomosis to major airways including Bronchus Intermedius Extent d: Airway necrosis affecting 50-100% of the anastomotic circumferential.</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1371600" y="763560"/>
            <a:ext cx="5029200" cy="3772080"/>
          </a:xfrm>
          <a:prstGeom prst="rect">
            <a:avLst/>
          </a:prstGeom>
        </p:spPr>
      </p:sp>
      <p:sp>
        <p:nvSpPr>
          <p:cNvPr id="20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b: The airway ischemia/necrosis location is &gt;1 cm from the anastomosis to major airways including Bronchus Intermedius Extent d: Airway necrosis affecting 50-100% of the anastomotic circumferential.</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1371600" y="763560"/>
            <a:ext cx="5029200" cy="3772080"/>
          </a:xfrm>
          <a:prstGeom prst="rect">
            <a:avLst/>
          </a:prstGeom>
        </p:spPr>
      </p:sp>
      <p:sp>
        <p:nvSpPr>
          <p:cNvPr id="20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Location c: The airway ischemia/necrosis location is &gt;1 cm from the anastomosis into lobar or segmental airways Extent d: Airway necrosis affecting 50-100% of the anastomotic circumferential.</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hyperlink" Target="http://www.elsevier.com/termsandconditions" TargetMode="External"/><Relationship Id="rId3" Type="http://schemas.openxmlformats.org/officeDocument/2006/relationships/image" Target="../media/image19.jpeg"/><Relationship Id="rId4" Type="http://schemas.openxmlformats.org/officeDocument/2006/relationships/slideLayout" Target="../slideLayouts/slideLayout1.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hyperlink" Target="http://www.elsevier.com/termsandconditions" TargetMode="External"/><Relationship Id="rId3" Type="http://schemas.openxmlformats.org/officeDocument/2006/relationships/image" Target="../media/image21.jpeg"/><Relationship Id="rId4" Type="http://schemas.openxmlformats.org/officeDocument/2006/relationships/slideLayout" Target="../slideLayouts/slideLayout1.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hyperlink" Target="http://www.elsevier.com/termsandconditions" TargetMode="External"/><Relationship Id="rId3" Type="http://schemas.openxmlformats.org/officeDocument/2006/relationships/image" Target="../media/image23.jpeg"/><Relationship Id="rId4" Type="http://schemas.openxmlformats.org/officeDocument/2006/relationships/slideLayout" Target="../slideLayouts/slideLayout1.xml"/><Relationship Id="rId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hyperlink" Target="http://www.elsevier.com/termsandconditions" TargetMode="External"/><Relationship Id="rId3" Type="http://schemas.openxmlformats.org/officeDocument/2006/relationships/image" Target="../media/image25.jpeg"/><Relationship Id="rId4" Type="http://schemas.openxmlformats.org/officeDocument/2006/relationships/slideLayout" Target="../slideLayouts/slideLayout1.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hyperlink" Target="http://www.elsevier.com/termsandconditions" TargetMode="External"/><Relationship Id="rId3" Type="http://schemas.openxmlformats.org/officeDocument/2006/relationships/image" Target="../media/image27.jpeg"/><Relationship Id="rId4" Type="http://schemas.openxmlformats.org/officeDocument/2006/relationships/slideLayout" Target="../slideLayouts/slideLayout1.xml"/><Relationship Id="rId5"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hyperlink" Target="http://www.elsevier.com/termsandconditions" TargetMode="External"/><Relationship Id="rId3" Type="http://schemas.openxmlformats.org/officeDocument/2006/relationships/image" Target="../media/image29.jpeg"/><Relationship Id="rId4" Type="http://schemas.openxmlformats.org/officeDocument/2006/relationships/slideLayout" Target="../slideLayouts/slideLayout1.xml"/><Relationship Id="rId5"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hyperlink" Target="http://www.elsevier.com/termsandconditions" TargetMode="External"/><Relationship Id="rId3" Type="http://schemas.openxmlformats.org/officeDocument/2006/relationships/image" Target="../media/image31.jpeg"/><Relationship Id="rId4" Type="http://schemas.openxmlformats.org/officeDocument/2006/relationships/slideLayout" Target="../slideLayouts/slideLayout1.xml"/><Relationship Id="rId5"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hyperlink" Target="http://www.elsevier.com/termsandconditions" TargetMode="External"/><Relationship Id="rId3" Type="http://schemas.openxmlformats.org/officeDocument/2006/relationships/image" Target="../media/image33.jpeg"/><Relationship Id="rId4" Type="http://schemas.openxmlformats.org/officeDocument/2006/relationships/slideLayout" Target="../slideLayouts/slideLayout1.xml"/><Relationship Id="rId5"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hyperlink" Target="http://www.elsevier.com/termsandconditions" TargetMode="External"/><Relationship Id="rId3" Type="http://schemas.openxmlformats.org/officeDocument/2006/relationships/image" Target="../media/image35.jpeg"/><Relationship Id="rId4" Type="http://schemas.openxmlformats.org/officeDocument/2006/relationships/slideLayout" Target="../slideLayouts/slideLayout1.xml"/><Relationship Id="rId5"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hyperlink" Target="http://www.elsevier.com/termsandconditions" TargetMode="External"/><Relationship Id="rId3" Type="http://schemas.openxmlformats.org/officeDocument/2006/relationships/image" Target="../media/image37.jpeg"/><Relationship Id="rId4" Type="http://schemas.openxmlformats.org/officeDocument/2006/relationships/slideLayout" Target="../slideLayouts/slideLayout1.xml"/><Relationship Id="rId5"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hyperlink" Target="http://www.elsevier.com/termsandconditions" TargetMode="External"/><Relationship Id="rId3" Type="http://schemas.openxmlformats.org/officeDocument/2006/relationships/image" Target="../media/image39.jpeg"/><Relationship Id="rId4" Type="http://schemas.openxmlformats.org/officeDocument/2006/relationships/slideLayout" Target="../slideLayouts/slideLayout1.xml"/><Relationship Id="rId5"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hyperlink" Target="http://www.elsevier.com/termsandconditions" TargetMode="External"/><Relationship Id="rId3" Type="http://schemas.openxmlformats.org/officeDocument/2006/relationships/image" Target="../media/image41.jpeg"/><Relationship Id="rId4" Type="http://schemas.openxmlformats.org/officeDocument/2006/relationships/slideLayout" Target="../slideLayouts/slideLayout1.xml"/><Relationship Id="rId5"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hyperlink" Target="http://www.elsevier.com/termsandconditions" TargetMode="External"/><Relationship Id="rId3" Type="http://schemas.openxmlformats.org/officeDocument/2006/relationships/image" Target="../media/image43.jpeg"/><Relationship Id="rId4" Type="http://schemas.openxmlformats.org/officeDocument/2006/relationships/slideLayout" Target="../slideLayouts/slideLayout1.xml"/><Relationship Id="rId5"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hyperlink" Target="http://www.elsevier.com/termsandconditions" TargetMode="External"/><Relationship Id="rId3" Type="http://schemas.openxmlformats.org/officeDocument/2006/relationships/image" Target="../media/image45.jpeg"/><Relationship Id="rId4" Type="http://schemas.openxmlformats.org/officeDocument/2006/relationships/slideLayout" Target="../slideLayouts/slideLayout1.xml"/><Relationship Id="rId5"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hyperlink" Target="http://www.elsevier.com/termsandconditions" TargetMode="External"/><Relationship Id="rId3" Type="http://schemas.openxmlformats.org/officeDocument/2006/relationships/image" Target="../media/image47.jpeg"/><Relationship Id="rId4" Type="http://schemas.openxmlformats.org/officeDocument/2006/relationships/slideLayout" Target="../slideLayouts/slideLayout1.xml"/><Relationship Id="rId5"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hyperlink" Target="http://www.elsevier.com/termsandconditions" TargetMode="External"/><Relationship Id="rId3" Type="http://schemas.openxmlformats.org/officeDocument/2006/relationships/image" Target="../media/image49.jpeg"/><Relationship Id="rId4" Type="http://schemas.openxmlformats.org/officeDocument/2006/relationships/slideLayout" Target="../slideLayouts/slideLayout1.xml"/><Relationship Id="rId5"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hyperlink" Target="http://www.elsevier.com/termsandconditions" TargetMode="External"/><Relationship Id="rId3" Type="http://schemas.openxmlformats.org/officeDocument/2006/relationships/image" Target="../media/image51.jpeg"/><Relationship Id="rId4" Type="http://schemas.openxmlformats.org/officeDocument/2006/relationships/slideLayout" Target="../slideLayouts/slideLayout1.xml"/><Relationship Id="rId5"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hyperlink" Target="http://www.elsevier.com/termsandconditions" TargetMode="External"/><Relationship Id="rId3" Type="http://schemas.openxmlformats.org/officeDocument/2006/relationships/image" Target="../media/image53.jpeg"/><Relationship Id="rId4" Type="http://schemas.openxmlformats.org/officeDocument/2006/relationships/slideLayout" Target="../slideLayouts/slideLayout1.xml"/><Relationship Id="rId5"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hyperlink" Target="http://www.elsevier.com/termsandconditions" TargetMode="External"/><Relationship Id="rId3" Type="http://schemas.openxmlformats.org/officeDocument/2006/relationships/image" Target="../media/image55.jpeg"/><Relationship Id="rId4" Type="http://schemas.openxmlformats.org/officeDocument/2006/relationships/slideLayout" Target="../slideLayouts/slideLayout1.xml"/><Relationship Id="rId5"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hyperlink" Target="http://www.elsevier.com/termsandconditions" TargetMode="External"/><Relationship Id="rId3" Type="http://schemas.openxmlformats.org/officeDocument/2006/relationships/image" Target="../media/image57.jpeg"/><Relationship Id="rId4" Type="http://schemas.openxmlformats.org/officeDocument/2006/relationships/slideLayout" Target="../slideLayouts/slideLayout1.xml"/><Relationship Id="rId5"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hyperlink" Target="http://www.elsevier.com/termsandconditions" TargetMode="External"/><Relationship Id="rId3" Type="http://schemas.openxmlformats.org/officeDocument/2006/relationships/image" Target="../media/image59.jpeg"/><Relationship Id="rId4" Type="http://schemas.openxmlformats.org/officeDocument/2006/relationships/slideLayout" Target="../slideLayouts/slideLayout1.xml"/><Relationship Id="rId5" Type="http://schemas.openxmlformats.org/officeDocument/2006/relationships/notesSlide" Target="../notesSlides/notesSlide30.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www.elsevier.com/termsandconditions" TargetMode="External"/><Relationship Id="rId3" Type="http://schemas.openxmlformats.org/officeDocument/2006/relationships/image" Target="../media/image7.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hyperlink" Target="http://www.elsevier.com/termsandconditions" TargetMode="External"/><Relationship Id="rId3" Type="http://schemas.openxmlformats.org/officeDocument/2006/relationships/image" Target="../media/image9.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www.elsevier.com/termsandconditions" TargetMode="External"/><Relationship Id="rId3" Type="http://schemas.openxmlformats.org/officeDocument/2006/relationships/image" Target="../media/image11.jpe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hyperlink" Target="http://www.elsevier.com/termsandconditions" TargetMode="External"/><Relationship Id="rId3" Type="http://schemas.openxmlformats.org/officeDocument/2006/relationships/image" Target="../media/image13.jpeg"/><Relationship Id="rId4" Type="http://schemas.openxmlformats.org/officeDocument/2006/relationships/slideLayout" Target="../slideLayouts/slideLayout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hyperlink" Target="http://www.elsevier.com/termsandconditions" TargetMode="External"/><Relationship Id="rId3" Type="http://schemas.openxmlformats.org/officeDocument/2006/relationships/image" Target="../media/image15.jpeg"/><Relationship Id="rId4" Type="http://schemas.openxmlformats.org/officeDocument/2006/relationships/slideLayout" Target="../slideLayouts/slideLayout1.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hyperlink" Target="http://www.elsevier.com/termsandconditions" TargetMode="External"/><Relationship Id="rId3" Type="http://schemas.openxmlformats.org/officeDocument/2006/relationships/image" Target="../media/image17.jpeg"/><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25495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ISHLT Consensus Statement on adult and pediatric airway complications after lung transplantation: Definitions, grading system, and therapeutics</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Maria M. Crespo, MD, Daniel P. McCarthy, MD, Peter M. Hopkins, MD, Stephen C. Clark, MD, Marie Budev, DO, Christian A. Bermudez, MD, Christian Benden, MD, Pirooz Eghtesady, MD, Erika D. Lease, MD, Lorriana Leard, MD, Jonathan D’Cunha, MD, Christopher H. Wigfield, MD, Marcelo Cypel, MD, Joshua M. Diamond, MD, James J. Yun, MD, Lonny Yarmus, DO, Michael Machuzak, MD, Walter Klepetko, MD, Geert Verleden, MD, Konrad Hoetzenecker, MD, Göran Dellgren, MD, Michael Mulligan, MD</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37 Issue 5 Pages 548-563 (May 2018) </a:t>
            </a: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10.1016/j.healun.2018.01.1309</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9 </a:t>
            </a:r>
            <a:endParaRPr b="0" lang="en-US" sz="1400" spc="-1" strike="noStrike">
              <a:solidFill>
                <a:srgbClr val="ffffff"/>
              </a:solidFill>
              <a:latin typeface="Arial"/>
            </a:endParaRPr>
          </a:p>
        </p:txBody>
      </p:sp>
      <p:pic>
        <p:nvPicPr>
          <p:cNvPr id="88" name="Main graphic" descr=""/>
          <p:cNvPicPr/>
          <p:nvPr/>
        </p:nvPicPr>
        <p:blipFill>
          <a:blip r:embed="rId1"/>
          <a:stretch/>
        </p:blipFill>
        <p:spPr>
          <a:xfrm>
            <a:off x="2201040" y="762120"/>
            <a:ext cx="4792680" cy="4984200"/>
          </a:xfrm>
          <a:prstGeom prst="rect">
            <a:avLst/>
          </a:prstGeom>
          <a:ln>
            <a:noFill/>
          </a:ln>
        </p:spPr>
      </p:pic>
      <p:sp>
        <p:nvSpPr>
          <p:cNvPr id="8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9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9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10 </a:t>
            </a:r>
            <a:endParaRPr b="0" lang="en-US" sz="1400" spc="-1" strike="noStrike">
              <a:solidFill>
                <a:srgbClr val="ffffff"/>
              </a:solidFill>
              <a:latin typeface="Arial"/>
            </a:endParaRPr>
          </a:p>
        </p:txBody>
      </p:sp>
      <p:pic>
        <p:nvPicPr>
          <p:cNvPr id="93" name="Main graphic" descr=""/>
          <p:cNvPicPr/>
          <p:nvPr/>
        </p:nvPicPr>
        <p:blipFill>
          <a:blip r:embed="rId1"/>
          <a:stretch/>
        </p:blipFill>
        <p:spPr>
          <a:xfrm>
            <a:off x="2329920" y="762120"/>
            <a:ext cx="4534920" cy="4984200"/>
          </a:xfrm>
          <a:prstGeom prst="rect">
            <a:avLst/>
          </a:prstGeom>
          <a:ln>
            <a:noFill/>
          </a:ln>
        </p:spPr>
      </p:pic>
      <p:sp>
        <p:nvSpPr>
          <p:cNvPr id="9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9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9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11 </a:t>
            </a:r>
            <a:endParaRPr b="0" lang="en-US" sz="1400" spc="-1" strike="noStrike">
              <a:solidFill>
                <a:srgbClr val="ffffff"/>
              </a:solidFill>
              <a:latin typeface="Arial"/>
            </a:endParaRPr>
          </a:p>
        </p:txBody>
      </p:sp>
      <p:pic>
        <p:nvPicPr>
          <p:cNvPr id="98" name="Main graphic" descr=""/>
          <p:cNvPicPr/>
          <p:nvPr/>
        </p:nvPicPr>
        <p:blipFill>
          <a:blip r:embed="rId1"/>
          <a:stretch/>
        </p:blipFill>
        <p:spPr>
          <a:xfrm>
            <a:off x="2150280" y="762120"/>
            <a:ext cx="4894200" cy="4984200"/>
          </a:xfrm>
          <a:prstGeom prst="rect">
            <a:avLst/>
          </a:prstGeom>
          <a:ln>
            <a:noFill/>
          </a:ln>
        </p:spPr>
      </p:pic>
      <p:sp>
        <p:nvSpPr>
          <p:cNvPr id="9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0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0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12 </a:t>
            </a:r>
            <a:endParaRPr b="0" lang="en-US" sz="1400" spc="-1" strike="noStrike">
              <a:solidFill>
                <a:srgbClr val="ffffff"/>
              </a:solidFill>
              <a:latin typeface="Arial"/>
            </a:endParaRPr>
          </a:p>
        </p:txBody>
      </p:sp>
      <p:pic>
        <p:nvPicPr>
          <p:cNvPr id="103" name="Main graphic" descr=""/>
          <p:cNvPicPr/>
          <p:nvPr/>
        </p:nvPicPr>
        <p:blipFill>
          <a:blip r:embed="rId1"/>
          <a:stretch/>
        </p:blipFill>
        <p:spPr>
          <a:xfrm>
            <a:off x="2157840" y="762120"/>
            <a:ext cx="4878720" cy="4984200"/>
          </a:xfrm>
          <a:prstGeom prst="rect">
            <a:avLst/>
          </a:prstGeom>
          <a:ln>
            <a:noFill/>
          </a:ln>
        </p:spPr>
      </p:pic>
      <p:sp>
        <p:nvSpPr>
          <p:cNvPr id="10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0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0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13 </a:t>
            </a:r>
            <a:endParaRPr b="0" lang="en-US" sz="1400" spc="-1" strike="noStrike">
              <a:solidFill>
                <a:srgbClr val="ffffff"/>
              </a:solidFill>
              <a:latin typeface="Arial"/>
            </a:endParaRPr>
          </a:p>
        </p:txBody>
      </p:sp>
      <p:pic>
        <p:nvPicPr>
          <p:cNvPr id="108" name="Main graphic" descr=""/>
          <p:cNvPicPr/>
          <p:nvPr/>
        </p:nvPicPr>
        <p:blipFill>
          <a:blip r:embed="rId1"/>
          <a:stretch/>
        </p:blipFill>
        <p:spPr>
          <a:xfrm>
            <a:off x="2150280" y="762120"/>
            <a:ext cx="4894200" cy="4984200"/>
          </a:xfrm>
          <a:prstGeom prst="rect">
            <a:avLst/>
          </a:prstGeom>
          <a:ln>
            <a:noFill/>
          </a:ln>
        </p:spPr>
      </p:pic>
      <p:sp>
        <p:nvSpPr>
          <p:cNvPr id="10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1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1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14 </a:t>
            </a:r>
            <a:endParaRPr b="0" lang="en-US" sz="1400" spc="-1" strike="noStrike">
              <a:solidFill>
                <a:srgbClr val="ffffff"/>
              </a:solidFill>
              <a:latin typeface="Arial"/>
            </a:endParaRPr>
          </a:p>
        </p:txBody>
      </p:sp>
      <p:pic>
        <p:nvPicPr>
          <p:cNvPr id="113" name="Main graphic" descr=""/>
          <p:cNvPicPr/>
          <p:nvPr/>
        </p:nvPicPr>
        <p:blipFill>
          <a:blip r:embed="rId1"/>
          <a:stretch/>
        </p:blipFill>
        <p:spPr>
          <a:xfrm>
            <a:off x="2027160" y="762120"/>
            <a:ext cx="5140440" cy="4984200"/>
          </a:xfrm>
          <a:prstGeom prst="rect">
            <a:avLst/>
          </a:prstGeom>
          <a:ln>
            <a:noFill/>
          </a:ln>
        </p:spPr>
      </p:pic>
      <p:sp>
        <p:nvSpPr>
          <p:cNvPr id="11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1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1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15 </a:t>
            </a:r>
            <a:endParaRPr b="0" lang="en-US" sz="1400" spc="-1" strike="noStrike">
              <a:solidFill>
                <a:srgbClr val="ffffff"/>
              </a:solidFill>
              <a:latin typeface="Arial"/>
            </a:endParaRPr>
          </a:p>
        </p:txBody>
      </p:sp>
      <p:pic>
        <p:nvPicPr>
          <p:cNvPr id="118" name="Main graphic" descr=""/>
          <p:cNvPicPr/>
          <p:nvPr/>
        </p:nvPicPr>
        <p:blipFill>
          <a:blip r:embed="rId1"/>
          <a:stretch/>
        </p:blipFill>
        <p:spPr>
          <a:xfrm>
            <a:off x="2212200" y="762120"/>
            <a:ext cx="4770360" cy="4984200"/>
          </a:xfrm>
          <a:prstGeom prst="rect">
            <a:avLst/>
          </a:prstGeom>
          <a:ln>
            <a:noFill/>
          </a:ln>
        </p:spPr>
      </p:pic>
      <p:sp>
        <p:nvSpPr>
          <p:cNvPr id="11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2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2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16 </a:t>
            </a:r>
            <a:endParaRPr b="0" lang="en-US" sz="1400" spc="-1" strike="noStrike">
              <a:solidFill>
                <a:srgbClr val="ffffff"/>
              </a:solidFill>
              <a:latin typeface="Arial"/>
            </a:endParaRPr>
          </a:p>
        </p:txBody>
      </p:sp>
      <p:pic>
        <p:nvPicPr>
          <p:cNvPr id="123" name="Main graphic" descr=""/>
          <p:cNvPicPr/>
          <p:nvPr/>
        </p:nvPicPr>
        <p:blipFill>
          <a:blip r:embed="rId1"/>
          <a:stretch/>
        </p:blipFill>
        <p:spPr>
          <a:xfrm>
            <a:off x="2054520" y="762120"/>
            <a:ext cx="5086080" cy="4984200"/>
          </a:xfrm>
          <a:prstGeom prst="rect">
            <a:avLst/>
          </a:prstGeom>
          <a:ln>
            <a:noFill/>
          </a:ln>
        </p:spPr>
      </p:pic>
      <p:sp>
        <p:nvSpPr>
          <p:cNvPr id="12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2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2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17 </a:t>
            </a:r>
            <a:endParaRPr b="0" lang="en-US" sz="1400" spc="-1" strike="noStrike">
              <a:solidFill>
                <a:srgbClr val="ffffff"/>
              </a:solidFill>
              <a:latin typeface="Arial"/>
            </a:endParaRPr>
          </a:p>
        </p:txBody>
      </p:sp>
      <p:pic>
        <p:nvPicPr>
          <p:cNvPr id="128" name="Main graphic" descr=""/>
          <p:cNvPicPr/>
          <p:nvPr/>
        </p:nvPicPr>
        <p:blipFill>
          <a:blip r:embed="rId1"/>
          <a:stretch/>
        </p:blipFill>
        <p:spPr>
          <a:xfrm>
            <a:off x="2113200" y="762120"/>
            <a:ext cx="4968360" cy="4984200"/>
          </a:xfrm>
          <a:prstGeom prst="rect">
            <a:avLst/>
          </a:prstGeom>
          <a:ln>
            <a:noFill/>
          </a:ln>
        </p:spPr>
      </p:pic>
      <p:sp>
        <p:nvSpPr>
          <p:cNvPr id="12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3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3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18 </a:t>
            </a:r>
            <a:endParaRPr b="0" lang="en-US" sz="1400" spc="-1" strike="noStrike">
              <a:solidFill>
                <a:srgbClr val="ffffff"/>
              </a:solidFill>
              <a:latin typeface="Arial"/>
            </a:endParaRPr>
          </a:p>
        </p:txBody>
      </p:sp>
      <p:pic>
        <p:nvPicPr>
          <p:cNvPr id="133" name="Main graphic" descr=""/>
          <p:cNvPicPr/>
          <p:nvPr/>
        </p:nvPicPr>
        <p:blipFill>
          <a:blip r:embed="rId1"/>
          <a:stretch/>
        </p:blipFill>
        <p:spPr>
          <a:xfrm>
            <a:off x="1897920" y="762120"/>
            <a:ext cx="5398920" cy="4984200"/>
          </a:xfrm>
          <a:prstGeom prst="rect">
            <a:avLst/>
          </a:prstGeom>
          <a:ln>
            <a:noFill/>
          </a:ln>
        </p:spPr>
      </p:pic>
      <p:sp>
        <p:nvSpPr>
          <p:cNvPr id="13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3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3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3419640" y="762120"/>
            <a:ext cx="2355480" cy="498420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19 </a:t>
            </a:r>
            <a:endParaRPr b="0" lang="en-US" sz="1400" spc="-1" strike="noStrike">
              <a:solidFill>
                <a:srgbClr val="ffffff"/>
              </a:solidFill>
              <a:latin typeface="Arial"/>
            </a:endParaRPr>
          </a:p>
        </p:txBody>
      </p:sp>
      <p:pic>
        <p:nvPicPr>
          <p:cNvPr id="138" name="Main graphic" descr=""/>
          <p:cNvPicPr/>
          <p:nvPr/>
        </p:nvPicPr>
        <p:blipFill>
          <a:blip r:embed="rId1"/>
          <a:stretch/>
        </p:blipFill>
        <p:spPr>
          <a:xfrm>
            <a:off x="1422360" y="1051920"/>
            <a:ext cx="6350040" cy="4404240"/>
          </a:xfrm>
          <a:prstGeom prst="rect">
            <a:avLst/>
          </a:prstGeom>
          <a:ln>
            <a:noFill/>
          </a:ln>
        </p:spPr>
      </p:pic>
      <p:sp>
        <p:nvSpPr>
          <p:cNvPr id="13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4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4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20 </a:t>
            </a:r>
            <a:endParaRPr b="0" lang="en-US" sz="1400" spc="-1" strike="noStrike">
              <a:solidFill>
                <a:srgbClr val="ffffff"/>
              </a:solidFill>
              <a:latin typeface="Arial"/>
            </a:endParaRPr>
          </a:p>
        </p:txBody>
      </p:sp>
      <p:pic>
        <p:nvPicPr>
          <p:cNvPr id="143" name="Main graphic" descr=""/>
          <p:cNvPicPr/>
          <p:nvPr/>
        </p:nvPicPr>
        <p:blipFill>
          <a:blip r:embed="rId1"/>
          <a:stretch/>
        </p:blipFill>
        <p:spPr>
          <a:xfrm>
            <a:off x="1704960" y="762120"/>
            <a:ext cx="5784840" cy="4984200"/>
          </a:xfrm>
          <a:prstGeom prst="rect">
            <a:avLst/>
          </a:prstGeom>
          <a:ln>
            <a:noFill/>
          </a:ln>
        </p:spPr>
      </p:pic>
      <p:sp>
        <p:nvSpPr>
          <p:cNvPr id="14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4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4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21 </a:t>
            </a:r>
            <a:endParaRPr b="0" lang="en-US" sz="1400" spc="-1" strike="noStrike">
              <a:solidFill>
                <a:srgbClr val="ffffff"/>
              </a:solidFill>
              <a:latin typeface="Arial"/>
            </a:endParaRPr>
          </a:p>
        </p:txBody>
      </p:sp>
      <p:pic>
        <p:nvPicPr>
          <p:cNvPr id="148" name="Main graphic" descr=""/>
          <p:cNvPicPr/>
          <p:nvPr/>
        </p:nvPicPr>
        <p:blipFill>
          <a:blip r:embed="rId1"/>
          <a:stretch/>
        </p:blipFill>
        <p:spPr>
          <a:xfrm>
            <a:off x="1422360" y="793080"/>
            <a:ext cx="6350040" cy="4922640"/>
          </a:xfrm>
          <a:prstGeom prst="rect">
            <a:avLst/>
          </a:prstGeom>
          <a:ln>
            <a:noFill/>
          </a:ln>
        </p:spPr>
      </p:pic>
      <p:sp>
        <p:nvSpPr>
          <p:cNvPr id="1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22 </a:t>
            </a:r>
            <a:endParaRPr b="0" lang="en-US" sz="1400" spc="-1" strike="noStrike">
              <a:solidFill>
                <a:srgbClr val="ffffff"/>
              </a:solidFill>
              <a:latin typeface="Arial"/>
            </a:endParaRPr>
          </a:p>
        </p:txBody>
      </p:sp>
      <p:pic>
        <p:nvPicPr>
          <p:cNvPr id="153" name="Main graphic" descr=""/>
          <p:cNvPicPr/>
          <p:nvPr/>
        </p:nvPicPr>
        <p:blipFill>
          <a:blip r:embed="rId1"/>
          <a:stretch/>
        </p:blipFill>
        <p:spPr>
          <a:xfrm>
            <a:off x="1497600" y="762120"/>
            <a:ext cx="6199200" cy="4984200"/>
          </a:xfrm>
          <a:prstGeom prst="rect">
            <a:avLst/>
          </a:prstGeom>
          <a:ln>
            <a:noFill/>
          </a:ln>
        </p:spPr>
      </p:pic>
      <p:sp>
        <p:nvSpPr>
          <p:cNvPr id="1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23 </a:t>
            </a:r>
            <a:endParaRPr b="0" lang="en-US" sz="1400" spc="-1" strike="noStrike">
              <a:solidFill>
                <a:srgbClr val="ffffff"/>
              </a:solidFill>
              <a:latin typeface="Arial"/>
            </a:endParaRPr>
          </a:p>
        </p:txBody>
      </p:sp>
      <p:pic>
        <p:nvPicPr>
          <p:cNvPr id="158" name="Main graphic" descr=""/>
          <p:cNvPicPr/>
          <p:nvPr/>
        </p:nvPicPr>
        <p:blipFill>
          <a:blip r:embed="rId1"/>
          <a:stretch/>
        </p:blipFill>
        <p:spPr>
          <a:xfrm>
            <a:off x="2295000" y="762120"/>
            <a:ext cx="4604760" cy="4984200"/>
          </a:xfrm>
          <a:prstGeom prst="rect">
            <a:avLst/>
          </a:prstGeom>
          <a:ln>
            <a:noFill/>
          </a:ln>
        </p:spPr>
      </p:pic>
      <p:sp>
        <p:nvSpPr>
          <p:cNvPr id="1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24 </a:t>
            </a:r>
            <a:endParaRPr b="0" lang="en-US" sz="1400" spc="-1" strike="noStrike">
              <a:solidFill>
                <a:srgbClr val="ffffff"/>
              </a:solidFill>
              <a:latin typeface="Arial"/>
            </a:endParaRPr>
          </a:p>
        </p:txBody>
      </p:sp>
      <p:pic>
        <p:nvPicPr>
          <p:cNvPr id="163" name="Main graphic" descr=""/>
          <p:cNvPicPr/>
          <p:nvPr/>
        </p:nvPicPr>
        <p:blipFill>
          <a:blip r:embed="rId1"/>
          <a:stretch/>
        </p:blipFill>
        <p:spPr>
          <a:xfrm>
            <a:off x="1422360" y="922320"/>
            <a:ext cx="6350040" cy="4663440"/>
          </a:xfrm>
          <a:prstGeom prst="rect">
            <a:avLst/>
          </a:prstGeom>
          <a:ln>
            <a:noFill/>
          </a:ln>
        </p:spPr>
      </p:pic>
      <p:sp>
        <p:nvSpPr>
          <p:cNvPr id="1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25 </a:t>
            </a:r>
            <a:endParaRPr b="0" lang="en-US" sz="1400" spc="-1" strike="noStrike">
              <a:solidFill>
                <a:srgbClr val="ffffff"/>
              </a:solidFill>
              <a:latin typeface="Arial"/>
            </a:endParaRPr>
          </a:p>
        </p:txBody>
      </p:sp>
      <p:pic>
        <p:nvPicPr>
          <p:cNvPr id="168" name="Main graphic" descr=""/>
          <p:cNvPicPr/>
          <p:nvPr/>
        </p:nvPicPr>
        <p:blipFill>
          <a:blip r:embed="rId1"/>
          <a:stretch/>
        </p:blipFill>
        <p:spPr>
          <a:xfrm>
            <a:off x="2237400" y="762120"/>
            <a:ext cx="4719960" cy="4984200"/>
          </a:xfrm>
          <a:prstGeom prst="rect">
            <a:avLst/>
          </a:prstGeom>
          <a:ln>
            <a:noFill/>
          </a:ln>
        </p:spPr>
      </p:pic>
      <p:sp>
        <p:nvSpPr>
          <p:cNvPr id="16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7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7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26 </a:t>
            </a:r>
            <a:endParaRPr b="0" lang="en-US" sz="1400" spc="-1" strike="noStrike">
              <a:solidFill>
                <a:srgbClr val="ffffff"/>
              </a:solidFill>
              <a:latin typeface="Arial"/>
            </a:endParaRPr>
          </a:p>
        </p:txBody>
      </p:sp>
      <p:pic>
        <p:nvPicPr>
          <p:cNvPr id="173" name="Main graphic" descr=""/>
          <p:cNvPicPr/>
          <p:nvPr/>
        </p:nvPicPr>
        <p:blipFill>
          <a:blip r:embed="rId1"/>
          <a:stretch/>
        </p:blipFill>
        <p:spPr>
          <a:xfrm>
            <a:off x="1593360" y="762120"/>
            <a:ext cx="6008040" cy="4984200"/>
          </a:xfrm>
          <a:prstGeom prst="rect">
            <a:avLst/>
          </a:prstGeom>
          <a:ln>
            <a:noFill/>
          </a:ln>
        </p:spPr>
      </p:pic>
      <p:sp>
        <p:nvSpPr>
          <p:cNvPr id="17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7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7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27 </a:t>
            </a:r>
            <a:endParaRPr b="0" lang="en-US" sz="1400" spc="-1" strike="noStrike">
              <a:solidFill>
                <a:srgbClr val="ffffff"/>
              </a:solidFill>
              <a:latin typeface="Arial"/>
            </a:endParaRPr>
          </a:p>
        </p:txBody>
      </p:sp>
      <p:pic>
        <p:nvPicPr>
          <p:cNvPr id="178" name="Main graphic" descr=""/>
          <p:cNvPicPr/>
          <p:nvPr/>
        </p:nvPicPr>
        <p:blipFill>
          <a:blip r:embed="rId1"/>
          <a:stretch/>
        </p:blipFill>
        <p:spPr>
          <a:xfrm>
            <a:off x="1422360" y="1168920"/>
            <a:ext cx="6350040" cy="4170600"/>
          </a:xfrm>
          <a:prstGeom prst="rect">
            <a:avLst/>
          </a:prstGeom>
          <a:ln>
            <a:noFill/>
          </a:ln>
        </p:spPr>
      </p:pic>
      <p:sp>
        <p:nvSpPr>
          <p:cNvPr id="17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8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8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28 </a:t>
            </a:r>
            <a:endParaRPr b="0" lang="en-US" sz="1400" spc="-1" strike="noStrike">
              <a:solidFill>
                <a:srgbClr val="ffffff"/>
              </a:solidFill>
              <a:latin typeface="Arial"/>
            </a:endParaRPr>
          </a:p>
        </p:txBody>
      </p:sp>
      <p:pic>
        <p:nvPicPr>
          <p:cNvPr id="183" name="Main graphic" descr=""/>
          <p:cNvPicPr/>
          <p:nvPr/>
        </p:nvPicPr>
        <p:blipFill>
          <a:blip r:embed="rId1"/>
          <a:stretch/>
        </p:blipFill>
        <p:spPr>
          <a:xfrm>
            <a:off x="1775880" y="762120"/>
            <a:ext cx="5643360" cy="4984200"/>
          </a:xfrm>
          <a:prstGeom prst="rect">
            <a:avLst/>
          </a:prstGeom>
          <a:ln>
            <a:noFill/>
          </a:ln>
        </p:spPr>
      </p:pic>
      <p:sp>
        <p:nvSpPr>
          <p:cNvPr id="18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8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8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1422360" y="1044360"/>
            <a:ext cx="6350040" cy="441972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4079880" y="79200"/>
            <a:ext cx="983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29 </a:t>
            </a:r>
            <a:endParaRPr b="0" lang="en-US" sz="1400" spc="-1" strike="noStrike">
              <a:solidFill>
                <a:srgbClr val="ffffff"/>
              </a:solidFill>
              <a:latin typeface="Arial"/>
            </a:endParaRPr>
          </a:p>
        </p:txBody>
      </p:sp>
      <p:pic>
        <p:nvPicPr>
          <p:cNvPr id="188" name="Main graphic" descr=""/>
          <p:cNvPicPr/>
          <p:nvPr/>
        </p:nvPicPr>
        <p:blipFill>
          <a:blip r:embed="rId1"/>
          <a:stretch/>
        </p:blipFill>
        <p:spPr>
          <a:xfrm>
            <a:off x="2281320" y="762120"/>
            <a:ext cx="4632120" cy="4984200"/>
          </a:xfrm>
          <a:prstGeom prst="rect">
            <a:avLst/>
          </a:prstGeom>
          <a:ln>
            <a:noFill/>
          </a:ln>
        </p:spPr>
      </p:pic>
      <p:sp>
        <p:nvSpPr>
          <p:cNvPr id="18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19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19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3 </a:t>
            </a:r>
            <a:endParaRPr b="0" lang="en-US" sz="1400" spc="-1" strike="noStrike">
              <a:solidFill>
                <a:srgbClr val="ffffff"/>
              </a:solidFill>
              <a:latin typeface="Arial"/>
            </a:endParaRPr>
          </a:p>
        </p:txBody>
      </p:sp>
      <p:pic>
        <p:nvPicPr>
          <p:cNvPr id="58" name="Main graphic" descr=""/>
          <p:cNvPicPr/>
          <p:nvPr/>
        </p:nvPicPr>
        <p:blipFill>
          <a:blip r:embed="rId1"/>
          <a:stretch/>
        </p:blipFill>
        <p:spPr>
          <a:xfrm>
            <a:off x="1602000" y="762120"/>
            <a:ext cx="5990760" cy="498420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4 </a:t>
            </a:r>
            <a:endParaRPr b="0" lang="en-US" sz="1400" spc="-1" strike="noStrike">
              <a:solidFill>
                <a:srgbClr val="ffffff"/>
              </a:solidFill>
              <a:latin typeface="Arial"/>
            </a:endParaRPr>
          </a:p>
        </p:txBody>
      </p:sp>
      <p:pic>
        <p:nvPicPr>
          <p:cNvPr id="63" name="Main graphic" descr=""/>
          <p:cNvPicPr/>
          <p:nvPr/>
        </p:nvPicPr>
        <p:blipFill>
          <a:blip r:embed="rId1"/>
          <a:stretch/>
        </p:blipFill>
        <p:spPr>
          <a:xfrm>
            <a:off x="2050200" y="762120"/>
            <a:ext cx="5094360" cy="4984200"/>
          </a:xfrm>
          <a:prstGeom prst="rect">
            <a:avLst/>
          </a:prstGeom>
          <a:ln>
            <a:noFill/>
          </a:ln>
        </p:spPr>
      </p:pic>
      <p:sp>
        <p:nvSpPr>
          <p:cNvPr id="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5 </a:t>
            </a:r>
            <a:endParaRPr b="0" lang="en-US" sz="1400" spc="-1" strike="noStrike">
              <a:solidFill>
                <a:srgbClr val="ffffff"/>
              </a:solidFill>
              <a:latin typeface="Arial"/>
            </a:endParaRPr>
          </a:p>
        </p:txBody>
      </p:sp>
      <p:pic>
        <p:nvPicPr>
          <p:cNvPr id="68" name="Main graphic" descr=""/>
          <p:cNvPicPr/>
          <p:nvPr/>
        </p:nvPicPr>
        <p:blipFill>
          <a:blip r:embed="rId1"/>
          <a:stretch/>
        </p:blipFill>
        <p:spPr>
          <a:xfrm>
            <a:off x="2441520" y="762120"/>
            <a:ext cx="4311720" cy="4984200"/>
          </a:xfrm>
          <a:prstGeom prst="rect">
            <a:avLst/>
          </a:prstGeom>
          <a:ln>
            <a:noFill/>
          </a:ln>
        </p:spPr>
      </p:pic>
      <p:sp>
        <p:nvSpPr>
          <p:cNvPr id="6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7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6 </a:t>
            </a:r>
            <a:endParaRPr b="0" lang="en-US" sz="1400" spc="-1" strike="noStrike">
              <a:solidFill>
                <a:srgbClr val="ffffff"/>
              </a:solidFill>
              <a:latin typeface="Arial"/>
            </a:endParaRPr>
          </a:p>
        </p:txBody>
      </p:sp>
      <p:pic>
        <p:nvPicPr>
          <p:cNvPr id="73" name="Main graphic" descr=""/>
          <p:cNvPicPr/>
          <p:nvPr/>
        </p:nvPicPr>
        <p:blipFill>
          <a:blip r:embed="rId1"/>
          <a:stretch/>
        </p:blipFill>
        <p:spPr>
          <a:xfrm>
            <a:off x="2175120" y="762120"/>
            <a:ext cx="4844520" cy="4984200"/>
          </a:xfrm>
          <a:prstGeom prst="rect">
            <a:avLst/>
          </a:prstGeom>
          <a:ln>
            <a:noFill/>
          </a:ln>
        </p:spPr>
      </p:pic>
      <p:sp>
        <p:nvSpPr>
          <p:cNvPr id="7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7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7 </a:t>
            </a:r>
            <a:endParaRPr b="0" lang="en-US" sz="1400" spc="-1" strike="noStrike">
              <a:solidFill>
                <a:srgbClr val="ffffff"/>
              </a:solidFill>
              <a:latin typeface="Arial"/>
            </a:endParaRPr>
          </a:p>
        </p:txBody>
      </p:sp>
      <p:pic>
        <p:nvPicPr>
          <p:cNvPr id="78" name="Main graphic" descr=""/>
          <p:cNvPicPr/>
          <p:nvPr/>
        </p:nvPicPr>
        <p:blipFill>
          <a:blip r:embed="rId1"/>
          <a:stretch/>
        </p:blipFill>
        <p:spPr>
          <a:xfrm>
            <a:off x="1422360" y="957960"/>
            <a:ext cx="6350040" cy="4592520"/>
          </a:xfrm>
          <a:prstGeom prst="rect">
            <a:avLst/>
          </a:prstGeom>
          <a:ln>
            <a:noFill/>
          </a:ln>
        </p:spPr>
      </p:pic>
      <p:sp>
        <p:nvSpPr>
          <p:cNvPr id="7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8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8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8 </a:t>
            </a:r>
            <a:endParaRPr b="0" lang="en-US" sz="1400" spc="-1" strike="noStrike">
              <a:solidFill>
                <a:srgbClr val="ffffff"/>
              </a:solidFill>
              <a:latin typeface="Arial"/>
            </a:endParaRPr>
          </a:p>
        </p:txBody>
      </p:sp>
      <p:pic>
        <p:nvPicPr>
          <p:cNvPr id="83" name="Main graphic" descr=""/>
          <p:cNvPicPr/>
          <p:nvPr/>
        </p:nvPicPr>
        <p:blipFill>
          <a:blip r:embed="rId1"/>
          <a:stretch/>
        </p:blipFill>
        <p:spPr>
          <a:xfrm>
            <a:off x="1818360" y="762120"/>
            <a:ext cx="5557680" cy="4984200"/>
          </a:xfrm>
          <a:prstGeom prst="rect">
            <a:avLst/>
          </a:prstGeom>
          <a:ln>
            <a:noFill/>
          </a:ln>
        </p:spPr>
      </p:pic>
      <p:sp>
        <p:nvSpPr>
          <p:cNvPr id="8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2018 37548-563DOI: (10.1016/j.healun.2018.01.1309) </a:t>
            </a:r>
            <a:endParaRPr b="0" lang="en-US" sz="900" spc="-1" strike="noStrike">
              <a:solidFill>
                <a:srgbClr val="ffffff"/>
              </a:solidFill>
              <a:latin typeface="Arial"/>
            </a:endParaRPr>
          </a:p>
        </p:txBody>
      </p:sp>
      <p:sp>
        <p:nvSpPr>
          <p:cNvPr id="8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2018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8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