
<file path=[Content_Types].xml><?xml version="1.0" encoding="utf-8"?>
<Types xmlns="http://schemas.openxmlformats.org/package/2006/content-types">
  <Override PartName="/_rels/.rels" ContentType="application/vnd.openxmlformats-package.relationships+xml"/>
  <Override PartName="/ppt/notesSlides/_rels/notesSlide3.xml.rels" ContentType="application/vnd.openxmlformats-package.relationships+xml"/>
  <Override PartName="/ppt/notesSlides/_rels/notesSlide2.xml.rels" ContentType="application/vnd.openxmlformats-package.relationships+xml"/>
  <Override PartName="/ppt/notesSlides/notesSlide3.xml" ContentType="application/vnd.openxmlformats-officedocument.presentationml.notesSlide+xml"/>
  <Override PartName="/ppt/notesSlides/notesSlide2.xml" ContentType="application/vnd.openxmlformats-officedocument.presentationml.notesSlide+xml"/>
  <Override PartName="/ppt/_rels/presentation.xml.rels" ContentType="application/vnd.openxmlformats-package.relationships+xml"/>
  <Override PartName="/ppt/media/image5.jpeg" ContentType="image/jpeg"/>
  <Override PartName="/ppt/media/image4.jpeg" ContentType="image/jpeg"/>
  <Override PartName="/ppt/media/image3.jpeg" ContentType="image/jpeg"/>
  <Override PartName="/ppt/media/image2.jpeg" ContentType="image/jpeg"/>
  <Override PartName="/ppt/media/image1.jpeg" ContentType="image/jpeg"/>
  <Override PartName="/ppt/slides/_rels/slide3.xml.rels" ContentType="application/vnd.openxmlformats-package.relationships+xml"/>
  <Override PartName="/ppt/slides/_rels/slide2.xml.rels" ContentType="application/vnd.openxmlformats-package.relationships+xml"/>
  <Override PartName="/ppt/slides/_rels/slide1.xml.rels" ContentType="application/vnd.openxmlformats-package.relationships+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8.xml.rels" ContentType="application/vnd.openxmlformats-package.relationships+xml"/>
  <Override PartName="/ppt/slideLayouts/_rels/slideLayout2.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slideMasters/_rels/slideMaster1.xml.rels" ContentType="application/vnd.openxmlformats-package.relationships+xml"/>
  <Override PartName="/ppt/slideMasters/slideMaster1.xml" ContentType="application/vnd.openxmlformats-officedocument.presentationml.slideMaster+xml"/>
  <Override PartName="/ppt/notesMasters/_rels/notesMaster1.xml.rels" ContentType="application/vnd.openxmlformats-package.relationships+xml"/>
  <Override PartName="/ppt/notesMasters/notesMaster1.xml" ContentType="application/vnd.openxmlformats-officedocument.presentationml.notesMaster+xml"/>
  <Override PartName="/ppt/presentation.xml" ContentType="application/vnd.openxmlformats-officedocument.presentationml.presentation.main+xml"/>
  <Override PartName="/docProps/app.xml" ContentType="application/vnd.openxmlformats-officedocument.extended-properties+xml"/>
  <Override PartName="/docProps/core.xml" ContentType="application/vnd.openxmlformats-package.core-propertie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notesMasterIdLst>
    <p:notesMasterId r:id="rId3"/>
  </p:notesMasterIdLst>
  <p:sldIdLst>
    <p:sldId id="256" r:id="rId4"/>
    <p:sldId id="257" r:id="rId5"/>
    <p:sldId id="258" r:id="rId6"/>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notesMaster" Target="notesMasters/notesMaster1.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
</Relationships>
</file>

<file path=ppt/notesMasters/_rels/notesMaster1.xml.rels><?xml version="1.0" encoding="UTF-8"?>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 name="PlaceHolder 1"/>
          <p:cNvSpPr>
            <a:spLocks noGrp="1"/>
          </p:cNvSpPr>
          <p:nvPr>
            <p:ph type="sldImg"/>
          </p:nvPr>
        </p:nvSpPr>
        <p:spPr>
          <a:xfrm>
            <a:off x="216000" y="812520"/>
            <a:ext cx="7127280" cy="4008960"/>
          </a:xfrm>
          <a:prstGeom prst="rect">
            <a:avLst/>
          </a:prstGeom>
        </p:spPr>
        <p:txBody>
          <a:bodyPr lIns="0" rIns="0" tIns="0" bIns="0" anchor="ctr"/>
          <a:p>
            <a:pPr algn="ctr"/>
            <a:r>
              <a:rPr b="0" lang="en-US" sz="4400" spc="-1" strike="noStrike">
                <a:latin typeface="Arial"/>
              </a:rPr>
              <a:t>Click to move the slide</a:t>
            </a:r>
            <a:endParaRPr b="0" lang="en-US" sz="4400" spc="-1" strike="noStrike">
              <a:latin typeface="Arial"/>
            </a:endParaRPr>
          </a:p>
        </p:txBody>
      </p:sp>
      <p:sp>
        <p:nvSpPr>
          <p:cNvPr id="39" name="PlaceHolder 2"/>
          <p:cNvSpPr>
            <a:spLocks noGrp="1"/>
          </p:cNvSpPr>
          <p:nvPr>
            <p:ph type="body"/>
          </p:nvPr>
        </p:nvSpPr>
        <p:spPr>
          <a:xfrm>
            <a:off x="756000" y="5078520"/>
            <a:ext cx="6047640" cy="4811040"/>
          </a:xfrm>
          <a:prstGeom prst="rect">
            <a:avLst/>
          </a:prstGeom>
        </p:spPr>
        <p:txBody>
          <a:bodyPr lIns="0" rIns="0" tIns="0" bIns="0"/>
          <a:p>
            <a:r>
              <a:rPr b="0" lang="en-US" sz="2000" spc="-1" strike="noStrike">
                <a:latin typeface="Arial"/>
              </a:rPr>
              <a:t>Click to edit the notes format</a:t>
            </a:r>
            <a:endParaRPr b="0" lang="en-US" sz="2000" spc="-1" strike="noStrike">
              <a:latin typeface="Arial"/>
            </a:endParaRPr>
          </a:p>
        </p:txBody>
      </p:sp>
      <p:sp>
        <p:nvSpPr>
          <p:cNvPr id="40" name="PlaceHolder 3"/>
          <p:cNvSpPr>
            <a:spLocks noGrp="1"/>
          </p:cNvSpPr>
          <p:nvPr>
            <p:ph type="hdr"/>
          </p:nvPr>
        </p:nvSpPr>
        <p:spPr>
          <a:xfrm>
            <a:off x="0" y="0"/>
            <a:ext cx="3280680" cy="534240"/>
          </a:xfrm>
          <a:prstGeom prst="rect">
            <a:avLst/>
          </a:prstGeom>
        </p:spPr>
        <p:txBody>
          <a:bodyPr lIns="0" rIns="0" tIns="0" bIns="0"/>
          <a:p>
            <a:r>
              <a:rPr b="0" lang="en-US" sz="1400" spc="-1" strike="noStrike">
                <a:solidFill>
                  <a:srgbClr val="303d22"/>
                </a:solidFill>
                <a:latin typeface="Arial"/>
              </a:rPr>
              <a:t>&lt;header&gt;</a:t>
            </a:r>
            <a:endParaRPr b="0" lang="en-US" sz="1400" spc="-1" strike="noStrike">
              <a:solidFill>
                <a:srgbClr val="303d22"/>
              </a:solidFill>
              <a:latin typeface="Arial"/>
            </a:endParaRPr>
          </a:p>
        </p:txBody>
      </p:sp>
      <p:sp>
        <p:nvSpPr>
          <p:cNvPr id="41" name="PlaceHolder 4"/>
          <p:cNvSpPr>
            <a:spLocks noGrp="1"/>
          </p:cNvSpPr>
          <p:nvPr>
            <p:ph type="dt"/>
          </p:nvPr>
        </p:nvSpPr>
        <p:spPr>
          <a:xfrm>
            <a:off x="4278960" y="0"/>
            <a:ext cx="3280680" cy="534240"/>
          </a:xfrm>
          <a:prstGeom prst="rect">
            <a:avLst/>
          </a:prstGeom>
        </p:spPr>
        <p:txBody>
          <a:bodyPr lIns="0" rIns="0" tIns="0" bIns="0"/>
          <a:p>
            <a:pPr algn="r"/>
            <a:r>
              <a:rPr b="0" lang="en-US" sz="1400" spc="-1" strike="noStrike">
                <a:solidFill>
                  <a:srgbClr val="303d22"/>
                </a:solidFill>
                <a:latin typeface="Arial"/>
              </a:rPr>
              <a:t>&lt;date/time&gt;</a:t>
            </a:r>
            <a:endParaRPr b="0" lang="en-US" sz="1400" spc="-1" strike="noStrike">
              <a:solidFill>
                <a:srgbClr val="303d22"/>
              </a:solidFill>
              <a:latin typeface="Arial"/>
            </a:endParaRPr>
          </a:p>
        </p:txBody>
      </p:sp>
      <p:sp>
        <p:nvSpPr>
          <p:cNvPr id="42" name="PlaceHolder 5"/>
          <p:cNvSpPr>
            <a:spLocks noGrp="1"/>
          </p:cNvSpPr>
          <p:nvPr>
            <p:ph type="ftr"/>
          </p:nvPr>
        </p:nvSpPr>
        <p:spPr>
          <a:xfrm>
            <a:off x="0" y="10157400"/>
            <a:ext cx="3280680" cy="534240"/>
          </a:xfrm>
          <a:prstGeom prst="rect">
            <a:avLst/>
          </a:prstGeom>
        </p:spPr>
        <p:txBody>
          <a:bodyPr lIns="0" rIns="0" tIns="0" bIns="0" anchor="b"/>
          <a:p>
            <a:r>
              <a:rPr b="0" lang="en-US" sz="1400" spc="-1" strike="noStrike">
                <a:solidFill>
                  <a:srgbClr val="303d22"/>
                </a:solidFill>
                <a:latin typeface="Arial"/>
              </a:rPr>
              <a:t>&lt;footer&gt;</a:t>
            </a:r>
            <a:endParaRPr b="0" lang="en-US" sz="1400" spc="-1" strike="noStrike">
              <a:solidFill>
                <a:srgbClr val="303d22"/>
              </a:solidFill>
              <a:latin typeface="Arial"/>
            </a:endParaRPr>
          </a:p>
        </p:txBody>
      </p:sp>
      <p:sp>
        <p:nvSpPr>
          <p:cNvPr id="43" name="PlaceHolder 6"/>
          <p:cNvSpPr>
            <a:spLocks noGrp="1"/>
          </p:cNvSpPr>
          <p:nvPr>
            <p:ph type="sldNum"/>
          </p:nvPr>
        </p:nvSpPr>
        <p:spPr>
          <a:xfrm>
            <a:off x="4278960" y="10157400"/>
            <a:ext cx="3280680" cy="534240"/>
          </a:xfrm>
          <a:prstGeom prst="rect">
            <a:avLst/>
          </a:prstGeom>
        </p:spPr>
        <p:txBody>
          <a:bodyPr lIns="0" rIns="0" tIns="0" bIns="0" anchor="b"/>
          <a:p>
            <a:pPr algn="r"/>
            <a:fld id="{14279293-E257-44D2-961D-67A2065386B3}" type="slidenum">
              <a:rPr b="0" lang="en-US" sz="1400" spc="-1" strike="noStrike">
                <a:solidFill>
                  <a:srgbClr val="303d22"/>
                </a:solidFill>
                <a:latin typeface="Arial"/>
              </a:rPr>
              <a:t>&lt;number&gt;</a:t>
            </a:fld>
            <a:endParaRPr b="0" lang="en-US" sz="1400" spc="-1" strike="noStrike">
              <a:solidFill>
                <a:srgbClr val="303d22"/>
              </a:solidFill>
              <a:latin typeface="Arial"/>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7" name="PlaceHolder 1"/>
          <p:cNvSpPr>
            <a:spLocks noGrp="1"/>
          </p:cNvSpPr>
          <p:nvPr>
            <p:ph type="sldImg"/>
          </p:nvPr>
        </p:nvSpPr>
        <p:spPr>
          <a:xfrm>
            <a:off x="1371600" y="763560"/>
            <a:ext cx="5029200" cy="3772080"/>
          </a:xfrm>
          <a:prstGeom prst="rect">
            <a:avLst/>
          </a:prstGeom>
        </p:spPr>
      </p:sp>
      <p:sp>
        <p:nvSpPr>
          <p:cNvPr id="58" name="PlaceHolder 2"/>
          <p:cNvSpPr>
            <a:spLocks noGrp="1"/>
          </p:cNvSpPr>
          <p:nvPr>
            <p:ph type="body"/>
          </p:nvPr>
        </p:nvSpPr>
        <p:spPr>
          <a:xfrm>
            <a:off x="777960" y="4776840"/>
            <a:ext cx="6216480" cy="4525200"/>
          </a:xfrm>
          <a:prstGeom prst="rect">
            <a:avLst/>
          </a:prstGeom>
        </p:spPr>
        <p:txBody>
          <a:bodyPr lIns="0" rIns="0" tIns="0" bIns="0"/>
          <a:p>
            <a:r>
              <a:rPr b="0" lang="en-US" sz="900" spc="-1" strike="noStrike">
                <a:latin typeface="Arial"/>
              </a:rPr>
              <a:t>Treatment algorithm for low pump output. AV, arteriovenous; CI, cardiac index; CVP, central venous pressure; Hgb, hemoglobin; LA, left atrium; LV, left ventricle; MAP, mean arterial pressure; PAOP, pulmonary artery occlusion pressure; PAP, pulmonary artery pressure; PRBC, packed red blood cells; PVR, peripheral vascular resistance; RA, right atrium; RV, right ventricular; RVAD, right ventricular assist device.</a:t>
            </a:r>
            <a:endParaRPr b="0" lang="en-US" sz="900" spc="-1" strike="noStrike">
              <a:latin typeface="Arial"/>
            </a:endParaRPr>
          </a:p>
          <a:p>
            <a:endParaRPr b="0" lang="en-US" sz="900" spc="-1" strike="noStrike">
              <a:latin typeface="Arial"/>
            </a:endParaRPr>
          </a:p>
          <a:p>
            <a:endParaRPr b="0" lang="en-US" sz="900" spc="-1" strike="noStrike">
              <a:latin typeface="Arial"/>
            </a:endParaRPr>
          </a:p>
          <a:p>
            <a:endParaRPr b="0" lang="en-US" sz="900" spc="-1" strike="noStrike">
              <a:latin typeface="Arial"/>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9" name="PlaceHolder 1"/>
          <p:cNvSpPr>
            <a:spLocks noGrp="1"/>
          </p:cNvSpPr>
          <p:nvPr>
            <p:ph type="sldImg"/>
          </p:nvPr>
        </p:nvSpPr>
        <p:spPr>
          <a:xfrm>
            <a:off x="1371600" y="763560"/>
            <a:ext cx="5029200" cy="3772080"/>
          </a:xfrm>
          <a:prstGeom prst="rect">
            <a:avLst/>
          </a:prstGeom>
        </p:spPr>
      </p:sp>
      <p:sp>
        <p:nvSpPr>
          <p:cNvPr id="60" name="PlaceHolder 2"/>
          <p:cNvSpPr>
            <a:spLocks noGrp="1"/>
          </p:cNvSpPr>
          <p:nvPr>
            <p:ph type="body"/>
          </p:nvPr>
        </p:nvSpPr>
        <p:spPr>
          <a:xfrm>
            <a:off x="777960" y="4776840"/>
            <a:ext cx="6216480" cy="4525200"/>
          </a:xfrm>
          <a:prstGeom prst="rect">
            <a:avLst/>
          </a:prstGeom>
        </p:spPr>
        <p:txBody>
          <a:bodyPr lIns="0" rIns="0" tIns="0" bIns="0"/>
          <a:p>
            <a:r>
              <a:rPr b="0" lang="en-US" sz="900" spc="-1" strike="noStrike">
                <a:latin typeface="Arial"/>
              </a:rPr>
              <a:t>Algorithm for assessment of hypotension after implant. CVP, central venous pressure; JVP, jugular venous pressure; LVAD, left ventricular assist device; MAP, mean arterial pressure; PA, pulmonary artery; PCWP, pulmonary capillary wedge pressure; RV, right ventricular; VAD, left ventricular assist device.</a:t>
            </a:r>
            <a:endParaRPr b="0" lang="en-US" sz="900" spc="-1" strike="noStrike">
              <a:latin typeface="Arial"/>
            </a:endParaRPr>
          </a:p>
          <a:p>
            <a:endParaRPr b="0" lang="en-US" sz="900" spc="-1" strike="noStrike">
              <a:latin typeface="Arial"/>
            </a:endParaRPr>
          </a:p>
          <a:p>
            <a:endParaRPr b="0" lang="en-US" sz="900" spc="-1" strike="noStrike">
              <a:latin typeface="Arial"/>
            </a:endParaRPr>
          </a:p>
          <a:p>
            <a:endParaRPr b="0" lang="en-US" sz="900" spc="-1" strike="noStrike">
              <a:latin typeface="Arial"/>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24"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25"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27"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8"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9"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30"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32"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33"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34"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35"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36"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37"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3" name="PlaceHolder 2"/>
          <p:cNvSpPr>
            <a:spLocks noGrp="1"/>
          </p:cNvSpPr>
          <p:nvPr>
            <p:ph type="subTitle"/>
          </p:nvPr>
        </p:nvSpPr>
        <p:spPr>
          <a:xfrm>
            <a:off x="457200" y="1604520"/>
            <a:ext cx="8229240" cy="397728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5"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7"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8"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73600"/>
            <a:ext cx="8229240" cy="530784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12"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3"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14"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16"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7"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8"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2"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0000"/>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457200" y="273600"/>
            <a:ext cx="8229240" cy="1144800"/>
          </a:xfrm>
          <a:prstGeom prst="rect">
            <a:avLst/>
          </a:prstGeom>
        </p:spPr>
        <p:txBody>
          <a:bodyPr lIns="0" rIns="0" tIns="0" bIns="0" anchor="ctr"/>
          <a:p>
            <a:pPr algn="ctr"/>
            <a:r>
              <a:rPr b="0" lang="en-US" sz="4400" spc="-1" strike="noStrike">
                <a:latin typeface="Arial"/>
              </a:rPr>
              <a:t>Click to edit the title text format</a:t>
            </a:r>
            <a:endParaRPr b="0" lang="en-US" sz="4400" spc="-1" strike="noStrike">
              <a:latin typeface="Arial"/>
            </a:endParaRPr>
          </a:p>
        </p:txBody>
      </p:sp>
      <p:sp>
        <p:nvSpPr>
          <p:cNvPr id="1" name="PlaceHolder 2"/>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ffffff"/>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ffffff"/>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ffffff"/>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ffffff"/>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ffffff"/>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ffffff"/>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ffffff"/>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hyperlink" Target="http://www.elsevier.com/termsandconditions" TargetMode="External"/><Relationship Id="rId2" Type="http://schemas.openxmlformats.org/officeDocument/2006/relationships/image" Target="../media/image1.jpeg"/><Relationship Id="rId3"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image" Target="../media/image2.jpeg"/><Relationship Id="rId2" Type="http://schemas.openxmlformats.org/officeDocument/2006/relationships/hyperlink" Target="http://www.elsevier.com/termsandconditions" TargetMode="External"/><Relationship Id="rId3" Type="http://schemas.openxmlformats.org/officeDocument/2006/relationships/image" Target="../media/image3.jpeg"/><Relationship Id="rId4" Type="http://schemas.openxmlformats.org/officeDocument/2006/relationships/slideLayout" Target="../slideLayouts/slideLayout1.xml"/><Relationship Id="rId5"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image" Target="../media/image4.jpeg"/><Relationship Id="rId2" Type="http://schemas.openxmlformats.org/officeDocument/2006/relationships/hyperlink" Target="http://www.elsevier.com/termsandconditions" TargetMode="External"/><Relationship Id="rId3" Type="http://schemas.openxmlformats.org/officeDocument/2006/relationships/image" Target="../media/image5.jpeg"/><Relationship Id="rId4" Type="http://schemas.openxmlformats.org/officeDocument/2006/relationships/slideLayout" Target="../slideLayouts/slideLayout1.xml"/><Relationship Id="rId5" Type="http://schemas.openxmlformats.org/officeDocument/2006/relationships/notesSlide" Target="../notesSlides/notesSlide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 name="TextShape 1"/>
          <p:cNvSpPr txBox="1"/>
          <p:nvPr/>
        </p:nvSpPr>
        <p:spPr>
          <a:xfrm>
            <a:off x="360000" y="1260000"/>
            <a:ext cx="8640000" cy="3051720"/>
          </a:xfrm>
          <a:prstGeom prst="rect">
            <a:avLst/>
          </a:prstGeom>
          <a:noFill/>
          <a:ln>
            <a:noFill/>
          </a:ln>
        </p:spPr>
        <p:txBody>
          <a:bodyPr lIns="90000" rIns="90000" tIns="45000" bIns="45000"/>
          <a:p>
            <a:pPr algn="ctr">
              <a:lnSpc>
                <a:spcPct val="100000"/>
              </a:lnSpc>
              <a:spcAft>
                <a:spcPts val="3186"/>
              </a:spcAft>
            </a:pPr>
            <a:r>
              <a:rPr b="0" i="1" lang="en-US" sz="1700" spc="-1" strike="noStrike">
                <a:solidFill>
                  <a:srgbClr val="ffffff"/>
                </a:solidFill>
                <a:latin typeface="Arial"/>
              </a:rPr>
              <a:t>The 2013 International Society for Heart and Lung Transplantation Guidelines for mechanical circulatory support: Executive summary</a:t>
            </a:r>
            <a:r>
              <a:rPr b="0" lang="en-US" sz="1700" spc="-1" strike="noStrike">
                <a:solidFill>
                  <a:srgbClr val="ffffff"/>
                </a:solidFill>
                <a:latin typeface="Arial"/>
              </a:rPr>
              <a:t> </a:t>
            </a:r>
            <a:endParaRPr b="0" lang="en-US" sz="1700" spc="-1" strike="noStrike">
              <a:solidFill>
                <a:srgbClr val="ffffff"/>
              </a:solidFill>
              <a:latin typeface="Arial"/>
            </a:endParaRPr>
          </a:p>
          <a:p>
            <a:pPr algn="ctr">
              <a:spcAft>
                <a:spcPts val="2750"/>
              </a:spcAft>
            </a:pPr>
            <a:r>
              <a:rPr b="0" i="1" lang="en-US" sz="1100" spc="-1" strike="noStrike">
                <a:solidFill>
                  <a:srgbClr val="ffffff"/>
                </a:solidFill>
                <a:latin typeface="Arial"/>
              </a:rPr>
              <a:t>David Feldman, MD, PhD, Salpy V. Pamboukian, MD, MSPH, Jeffrey J. Teuteberg, MD, Emma Birks, MD, Katherine Lietz, MD, Stephanie A. Moore, MD, Jeffrey A. Morgan, MD, Francisco Arabia, MD, Mary E. Bauman, MScN, NP, Hoger W. Buchholz, MD, Mario Deng, MD, Marc L. Dickstein, MD, Aly El-Banayosy, MD, Tonya Elliot, RN, MSN, Daniel J. Goldstein, MD, Kathleen L. Grady, PhD, APN, Kylie Jones, RN, Katarzyna Hryniewicz, MD, Ranjit John, MD, Annemarie Kaan, MCN, RN, Shimon Kusne, MD, Matthias Loebe, MD, PhD, M. Patricia Massicotte, MHSc, MD, Nader Moazami, MD, Paul Mohacsi, MD, Martha Mooney, MD, Thomas Nelson, MD, Francis Pagani, MD, William Perry, RN, Evgenij V. Potapov, MD, J. Eduardo Rame, MD, MPhil, Stuart D. Russell, MD, Erik N. Sorensen, PhD, Benjamin Sun, MD, Martin Strueber, MD, Abeel A. Mangi, MD, Michael G. Petty, PhD,RN, Joseph Rogers, MD</a:t>
            </a:r>
            <a:r>
              <a:rPr b="0" lang="en-US" sz="1100" spc="-1" strike="noStrike">
                <a:solidFill>
                  <a:srgbClr val="ffffff"/>
                </a:solidFill>
                <a:latin typeface="Arial"/>
              </a:rPr>
              <a:t> </a:t>
            </a:r>
            <a:endParaRPr b="0" lang="en-US" sz="1100" spc="-1" strike="noStrike">
              <a:solidFill>
                <a:srgbClr val="ffffff"/>
              </a:solidFill>
              <a:latin typeface="Arial"/>
            </a:endParaRPr>
          </a:p>
          <a:p>
            <a:pPr algn="ctr"/>
            <a:r>
              <a:rPr b="0" i="1" lang="en-US" sz="1200" spc="-1" strike="noStrike">
                <a:solidFill>
                  <a:srgbClr val="ffffff"/>
                </a:solidFill>
                <a:latin typeface="Arial"/>
              </a:rPr>
              <a:t>The Journal of Heart and Lung Transplantation</a:t>
            </a:r>
            <a:r>
              <a:rPr b="0" lang="en-US" sz="1200" spc="-1" strike="noStrike">
                <a:solidFill>
                  <a:srgbClr val="ffffff"/>
                </a:solidFill>
                <a:latin typeface="Arial"/>
              </a:rPr>
              <a:t> </a:t>
            </a:r>
            <a:endParaRPr b="0" lang="en-US" sz="1200" spc="-1" strike="noStrike">
              <a:solidFill>
                <a:srgbClr val="ffffff"/>
              </a:solidFill>
              <a:latin typeface="Arial"/>
            </a:endParaRPr>
          </a:p>
          <a:p>
            <a:pPr algn="ctr"/>
            <a:r>
              <a:rPr b="0" lang="en-US" sz="1200" spc="-1" strike="noStrike">
                <a:solidFill>
                  <a:srgbClr val="ffffff"/>
                </a:solidFill>
                <a:latin typeface="Arial"/>
              </a:rPr>
              <a:t>Volume 32 Issue 2 Pages 157-187 (February 2013) </a:t>
            </a:r>
            <a:endParaRPr b="0" lang="en-US" sz="1200" spc="-1" strike="noStrike">
              <a:solidFill>
                <a:srgbClr val="ffffff"/>
              </a:solidFill>
              <a:latin typeface="Arial"/>
            </a:endParaRPr>
          </a:p>
          <a:p>
            <a:pPr algn="ctr"/>
            <a:r>
              <a:rPr b="0" lang="en-US" sz="1000" spc="-1" strike="noStrike">
                <a:solidFill>
                  <a:srgbClr val="ffffff"/>
                </a:solidFill>
                <a:latin typeface="Arial"/>
              </a:rPr>
              <a:t>DOI: 10.1016/j.healun.2012.09.013</a:t>
            </a:r>
            <a:endParaRPr b="0" lang="en-US" sz="1000" spc="-1" strike="noStrike">
              <a:solidFill>
                <a:srgbClr val="ffffff"/>
              </a:solidFill>
              <a:latin typeface="Arial"/>
            </a:endParaRPr>
          </a:p>
        </p:txBody>
      </p:sp>
      <p:sp>
        <p:nvSpPr>
          <p:cNvPr id="45" name="TextShape 2"/>
          <p:cNvSpPr txBox="1"/>
          <p:nvPr/>
        </p:nvSpPr>
        <p:spPr>
          <a:xfrm>
            <a:off x="952560" y="6624000"/>
            <a:ext cx="5556240" cy="231120"/>
          </a:xfrm>
          <a:prstGeom prst="rect">
            <a:avLst/>
          </a:prstGeom>
          <a:noFill/>
          <a:ln>
            <a:noFill/>
          </a:ln>
        </p:spPr>
        <p:txBody>
          <a:bodyPr lIns="90000" rIns="90000" tIns="46800" bIns="46800" anchor="ctr"/>
          <a:p>
            <a:r>
              <a:rPr b="0" lang="en-US" sz="900" spc="-1" strike="noStrike">
                <a:solidFill>
                  <a:srgbClr val="ffffff"/>
                </a:solidFill>
                <a:latin typeface="Arial"/>
              </a:rPr>
              <a:t>Copyright © 2013 International Society for Heart and Lung Transplantation</a:t>
            </a:r>
            <a:r>
              <a:rPr b="0" lang="en-US" sz="900" spc="-1" strike="noStrike">
                <a:solidFill>
                  <a:srgbClr val="ffffff"/>
                </a:solidFill>
                <a:latin typeface="Arial"/>
                <a:hlinkClick r:id="rId1"/>
              </a:rPr>
              <a:t> Terms and Conditions</a:t>
            </a:r>
            <a:endParaRPr b="0" lang="en-US" sz="900" spc="-1" strike="noStrike">
              <a:solidFill>
                <a:srgbClr val="ffffff"/>
              </a:solidFill>
              <a:latin typeface="Arial"/>
            </a:endParaRPr>
          </a:p>
        </p:txBody>
      </p:sp>
      <p:pic>
        <p:nvPicPr>
          <p:cNvPr id="46" name="Logo" descr=""/>
          <p:cNvPicPr/>
          <p:nvPr/>
        </p:nvPicPr>
        <p:blipFill>
          <a:blip r:embed="rId2"/>
          <a:stretch/>
        </p:blipFill>
        <p:spPr>
          <a:xfrm>
            <a:off x="79560" y="6064200"/>
            <a:ext cx="707760" cy="793800"/>
          </a:xfrm>
          <a:prstGeom prst="rect">
            <a:avLst/>
          </a:prstGeom>
          <a:ln>
            <a:noFill/>
          </a:ln>
        </p:spPr>
      </p:pic>
    </p:spTree>
  </p:cSld>
  <p:transition>
    <p:wipe dir="r"/>
  </p:transition>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 name="CustomShape 1"/>
          <p:cNvSpPr/>
          <p:nvPr/>
        </p:nvSpPr>
        <p:spPr>
          <a:xfrm>
            <a:off x="4129560" y="79200"/>
            <a:ext cx="884880" cy="307080"/>
          </a:xfrm>
          <a:prstGeom prst="rect">
            <a:avLst/>
          </a:prstGeom>
          <a:noFill/>
          <a:ln>
            <a:noFill/>
          </a:ln>
        </p:spPr>
        <p:style>
          <a:lnRef idx="0"/>
          <a:fillRef idx="0"/>
          <a:effectRef idx="0"/>
          <a:fontRef idx="minor"/>
        </p:style>
        <p:txBody>
          <a:bodyPr wrap="none" lIns="90000" rIns="90000" tIns="46800" bIns="46800"/>
          <a:p>
            <a:r>
              <a:rPr b="0" lang="en-US" sz="1400" spc="-1" strike="noStrike">
                <a:solidFill>
                  <a:srgbClr val="ffffff"/>
                </a:solidFill>
                <a:latin typeface="Arial"/>
              </a:rPr>
              <a:t>Figure 1 </a:t>
            </a:r>
            <a:endParaRPr b="0" lang="en-US" sz="1400" spc="-1" strike="noStrike">
              <a:solidFill>
                <a:srgbClr val="ffffff"/>
              </a:solidFill>
              <a:latin typeface="Arial"/>
            </a:endParaRPr>
          </a:p>
        </p:txBody>
      </p:sp>
      <p:pic>
        <p:nvPicPr>
          <p:cNvPr id="48" name="Main graphic" descr=""/>
          <p:cNvPicPr/>
          <p:nvPr/>
        </p:nvPicPr>
        <p:blipFill>
          <a:blip r:embed="rId1"/>
          <a:stretch/>
        </p:blipFill>
        <p:spPr>
          <a:xfrm>
            <a:off x="2582640" y="762120"/>
            <a:ext cx="4029480" cy="4984200"/>
          </a:xfrm>
          <a:prstGeom prst="rect">
            <a:avLst/>
          </a:prstGeom>
          <a:ln>
            <a:noFill/>
          </a:ln>
        </p:spPr>
      </p:pic>
      <p:sp>
        <p:nvSpPr>
          <p:cNvPr id="49" name="TextShape 2"/>
          <p:cNvSpPr txBox="1"/>
          <p:nvPr/>
        </p:nvSpPr>
        <p:spPr>
          <a:xfrm>
            <a:off x="952560" y="6477120"/>
            <a:ext cx="8254800" cy="231120"/>
          </a:xfrm>
          <a:prstGeom prst="rect">
            <a:avLst/>
          </a:prstGeom>
          <a:noFill/>
          <a:ln>
            <a:noFill/>
          </a:ln>
        </p:spPr>
        <p:txBody>
          <a:bodyPr lIns="90000" rIns="90000" tIns="45000" bIns="45000"/>
          <a:p>
            <a:r>
              <a:rPr b="0" i="1" lang="en-US" sz="900" spc="-1" strike="noStrike">
                <a:solidFill>
                  <a:srgbClr val="ffffff"/>
                </a:solidFill>
                <a:latin typeface="Arial"/>
              </a:rPr>
              <a:t>The Journal of Heart and Lung Transplantation</a:t>
            </a:r>
            <a:r>
              <a:rPr b="0" lang="en-US" sz="900" spc="-1" strike="noStrike">
                <a:solidFill>
                  <a:srgbClr val="ffffff"/>
                </a:solidFill>
                <a:latin typeface="Arial"/>
              </a:rPr>
              <a:t> 2013 32157-187DOI: (10.1016/j.healun.2012.09.013) </a:t>
            </a:r>
            <a:endParaRPr b="0" lang="en-US" sz="900" spc="-1" strike="noStrike">
              <a:solidFill>
                <a:srgbClr val="ffffff"/>
              </a:solidFill>
              <a:latin typeface="Arial"/>
            </a:endParaRPr>
          </a:p>
        </p:txBody>
      </p:sp>
      <p:sp>
        <p:nvSpPr>
          <p:cNvPr id="50" name="TextShape 3"/>
          <p:cNvSpPr txBox="1"/>
          <p:nvPr/>
        </p:nvSpPr>
        <p:spPr>
          <a:xfrm>
            <a:off x="952560" y="6624000"/>
            <a:ext cx="5556240" cy="231120"/>
          </a:xfrm>
          <a:prstGeom prst="rect">
            <a:avLst/>
          </a:prstGeom>
          <a:noFill/>
          <a:ln>
            <a:noFill/>
          </a:ln>
        </p:spPr>
        <p:txBody>
          <a:bodyPr lIns="90000" rIns="90000" tIns="46800" bIns="46800" anchor="ctr"/>
          <a:p>
            <a:r>
              <a:rPr b="0" lang="en-US" sz="900" spc="-1" strike="noStrike">
                <a:solidFill>
                  <a:srgbClr val="ffffff"/>
                </a:solidFill>
                <a:latin typeface="Arial"/>
              </a:rPr>
              <a:t>Copyright © 2013 International Society for Heart and Lung Transplantation</a:t>
            </a:r>
            <a:r>
              <a:rPr b="0" lang="en-US" sz="900" spc="-1" strike="noStrike">
                <a:solidFill>
                  <a:srgbClr val="ffffff"/>
                </a:solidFill>
                <a:latin typeface="Arial"/>
                <a:hlinkClick r:id="rId2"/>
              </a:rPr>
              <a:t> Terms and Conditions</a:t>
            </a:r>
            <a:endParaRPr b="0" lang="en-US" sz="900" spc="-1" strike="noStrike">
              <a:solidFill>
                <a:srgbClr val="ffffff"/>
              </a:solidFill>
              <a:latin typeface="Arial"/>
            </a:endParaRPr>
          </a:p>
        </p:txBody>
      </p:sp>
      <p:pic>
        <p:nvPicPr>
          <p:cNvPr id="51" name="Logo" descr=""/>
          <p:cNvPicPr/>
          <p:nvPr/>
        </p:nvPicPr>
        <p:blipFill>
          <a:blip r:embed="rId3"/>
          <a:stretch/>
        </p:blipFill>
        <p:spPr>
          <a:xfrm>
            <a:off x="79560" y="6064200"/>
            <a:ext cx="707760" cy="793800"/>
          </a:xfrm>
          <a:prstGeom prst="rect">
            <a:avLst/>
          </a:prstGeom>
          <a:ln>
            <a:noFill/>
          </a:ln>
        </p:spPr>
      </p:pic>
    </p:spTree>
  </p:cSld>
  <p:transition>
    <p:wipe dir="r"/>
  </p:transition>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2" name="CustomShape 1"/>
          <p:cNvSpPr/>
          <p:nvPr/>
        </p:nvSpPr>
        <p:spPr>
          <a:xfrm>
            <a:off x="4129560" y="79200"/>
            <a:ext cx="884880" cy="307080"/>
          </a:xfrm>
          <a:prstGeom prst="rect">
            <a:avLst/>
          </a:prstGeom>
          <a:noFill/>
          <a:ln>
            <a:noFill/>
          </a:ln>
        </p:spPr>
        <p:style>
          <a:lnRef idx="0"/>
          <a:fillRef idx="0"/>
          <a:effectRef idx="0"/>
          <a:fontRef idx="minor"/>
        </p:style>
        <p:txBody>
          <a:bodyPr wrap="none" lIns="90000" rIns="90000" tIns="46800" bIns="46800"/>
          <a:p>
            <a:r>
              <a:rPr b="0" lang="en-US" sz="1400" spc="-1" strike="noStrike">
                <a:solidFill>
                  <a:srgbClr val="ffffff"/>
                </a:solidFill>
                <a:latin typeface="Arial"/>
              </a:rPr>
              <a:t>Figure 2 </a:t>
            </a:r>
            <a:endParaRPr b="0" lang="en-US" sz="1400" spc="-1" strike="noStrike">
              <a:solidFill>
                <a:srgbClr val="ffffff"/>
              </a:solidFill>
              <a:latin typeface="Arial"/>
            </a:endParaRPr>
          </a:p>
        </p:txBody>
      </p:sp>
      <p:pic>
        <p:nvPicPr>
          <p:cNvPr id="53" name="Main graphic" descr=""/>
          <p:cNvPicPr/>
          <p:nvPr/>
        </p:nvPicPr>
        <p:blipFill>
          <a:blip r:embed="rId1"/>
          <a:stretch/>
        </p:blipFill>
        <p:spPr>
          <a:xfrm>
            <a:off x="1422360" y="1517760"/>
            <a:ext cx="6350040" cy="3473280"/>
          </a:xfrm>
          <a:prstGeom prst="rect">
            <a:avLst/>
          </a:prstGeom>
          <a:ln>
            <a:noFill/>
          </a:ln>
        </p:spPr>
      </p:pic>
      <p:sp>
        <p:nvSpPr>
          <p:cNvPr id="54" name="TextShape 2"/>
          <p:cNvSpPr txBox="1"/>
          <p:nvPr/>
        </p:nvSpPr>
        <p:spPr>
          <a:xfrm>
            <a:off x="952560" y="6477120"/>
            <a:ext cx="8254800" cy="231120"/>
          </a:xfrm>
          <a:prstGeom prst="rect">
            <a:avLst/>
          </a:prstGeom>
          <a:noFill/>
          <a:ln>
            <a:noFill/>
          </a:ln>
        </p:spPr>
        <p:txBody>
          <a:bodyPr lIns="90000" rIns="90000" tIns="45000" bIns="45000"/>
          <a:p>
            <a:r>
              <a:rPr b="0" i="1" lang="en-US" sz="900" spc="-1" strike="noStrike">
                <a:solidFill>
                  <a:srgbClr val="ffffff"/>
                </a:solidFill>
                <a:latin typeface="Arial"/>
              </a:rPr>
              <a:t>The Journal of Heart and Lung Transplantation</a:t>
            </a:r>
            <a:r>
              <a:rPr b="0" lang="en-US" sz="900" spc="-1" strike="noStrike">
                <a:solidFill>
                  <a:srgbClr val="ffffff"/>
                </a:solidFill>
                <a:latin typeface="Arial"/>
              </a:rPr>
              <a:t> 2013 32157-187DOI: (10.1016/j.healun.2012.09.013) </a:t>
            </a:r>
            <a:endParaRPr b="0" lang="en-US" sz="900" spc="-1" strike="noStrike">
              <a:solidFill>
                <a:srgbClr val="ffffff"/>
              </a:solidFill>
              <a:latin typeface="Arial"/>
            </a:endParaRPr>
          </a:p>
        </p:txBody>
      </p:sp>
      <p:sp>
        <p:nvSpPr>
          <p:cNvPr id="55" name="TextShape 3"/>
          <p:cNvSpPr txBox="1"/>
          <p:nvPr/>
        </p:nvSpPr>
        <p:spPr>
          <a:xfrm>
            <a:off x="952560" y="6624000"/>
            <a:ext cx="5556240" cy="231120"/>
          </a:xfrm>
          <a:prstGeom prst="rect">
            <a:avLst/>
          </a:prstGeom>
          <a:noFill/>
          <a:ln>
            <a:noFill/>
          </a:ln>
        </p:spPr>
        <p:txBody>
          <a:bodyPr lIns="90000" rIns="90000" tIns="46800" bIns="46800" anchor="ctr"/>
          <a:p>
            <a:r>
              <a:rPr b="0" lang="en-US" sz="900" spc="-1" strike="noStrike">
                <a:solidFill>
                  <a:srgbClr val="ffffff"/>
                </a:solidFill>
                <a:latin typeface="Arial"/>
              </a:rPr>
              <a:t>Copyright © 2013 International Society for Heart and Lung Transplantation</a:t>
            </a:r>
            <a:r>
              <a:rPr b="0" lang="en-US" sz="900" spc="-1" strike="noStrike">
                <a:solidFill>
                  <a:srgbClr val="ffffff"/>
                </a:solidFill>
                <a:latin typeface="Arial"/>
                <a:hlinkClick r:id="rId2"/>
              </a:rPr>
              <a:t> Terms and Conditions</a:t>
            </a:r>
            <a:endParaRPr b="0" lang="en-US" sz="900" spc="-1" strike="noStrike">
              <a:solidFill>
                <a:srgbClr val="ffffff"/>
              </a:solidFill>
              <a:latin typeface="Arial"/>
            </a:endParaRPr>
          </a:p>
        </p:txBody>
      </p:sp>
      <p:pic>
        <p:nvPicPr>
          <p:cNvPr id="56" name="Logo" descr=""/>
          <p:cNvPicPr/>
          <p:nvPr/>
        </p:nvPicPr>
        <p:blipFill>
          <a:blip r:embed="rId3"/>
          <a:stretch/>
        </p:blipFill>
        <p:spPr>
          <a:xfrm>
            <a:off x="79560" y="6064200"/>
            <a:ext cx="707760" cy="793800"/>
          </a:xfrm>
          <a:prstGeom prst="rect">
            <a:avLst/>
          </a:prstGeom>
          <a:ln>
            <a:noFill/>
          </a:ln>
        </p:spPr>
      </p:pic>
    </p:spTree>
  </p:cSld>
  <p:transition>
    <p:wipe dir="r"/>
  </p:transition>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0</TotalTime>
  <Application>LibreOffice/6.0.7.3$Linux_X86_64 LibreOffice_project/dc89aa7a9eabfd848af146d5086077aeed2ae4a5</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dc:description/>
  <dc:language>en-US</dc:language>
  <cp:lastModifiedBy/>
  <cp:revision>0</cp:revision>
  <dc:subject/>
  <dc:title/>
</cp:coreProperties>
</file>