
<file path=[Content_Types].xml><?xml version="1.0" encoding="utf-8"?>
<Types xmlns="http://schemas.openxmlformats.org/package/2006/content-types">
  <Override PartName="/_rels/.rels" ContentType="application/vnd.openxmlformats-package.relationships+xml"/>
  <Override PartName="/ppt/notesSlides/_rels/notesSlide3.xml.rels" ContentType="application/vnd.openxmlformats-package.relationships+xml"/>
  <Override PartName="/ppt/notesSlides/_rels/notesSlide2.xml.rels" ContentType="application/vnd.openxmlformats-package.relationships+xml"/>
  <Override PartName="/ppt/notesSlides/notesSlide3.xml" ContentType="application/vnd.openxmlformats-officedocument.presentationml.notesSlide+xml"/>
  <Override PartName="/ppt/notesSlides/notesSlide2.xml" ContentType="application/vnd.openxmlformats-officedocument.presentationml.notesSlide+xml"/>
  <Override PartName="/ppt/_rels/presentation.xml.rels" ContentType="application/vnd.openxmlformats-package.relationships+xml"/>
  <Override PartName="/ppt/media/image5.jpeg" ContentType="image/jpeg"/>
  <Override PartName="/ppt/media/image4.jpeg" ContentType="image/jpeg"/>
  <Override PartName="/ppt/media/image3.jpeg" ContentType="image/jpeg"/>
  <Override PartName="/ppt/media/image2.jpeg" ContentType="image/jpeg"/>
  <Override PartName="/ppt/media/image1.jpeg" ContentType="image/jpeg"/>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Masters/_rels/slideMaster1.xml.rels" ContentType="application/vnd.openxmlformats-package.relationships+xml"/>
  <Override PartName="/ppt/slideMasters/slideMaster1.xml" ContentType="application/vnd.openxmlformats-officedocument.presentationml.slideMaster+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sldImg"/>
          </p:nvPr>
        </p:nvSpPr>
        <p:spPr>
          <a:xfrm>
            <a:off x="216000" y="812520"/>
            <a:ext cx="7127280" cy="4008960"/>
          </a:xfrm>
          <a:prstGeom prst="rect">
            <a:avLst/>
          </a:prstGeom>
        </p:spPr>
        <p:txBody>
          <a:bodyPr lIns="0" rIns="0" tIns="0" bIns="0" anchor="ctr"/>
          <a:p>
            <a:pPr algn="ctr"/>
            <a:r>
              <a:rPr b="0" lang="en-US" sz="4400" spc="-1" strike="noStrike">
                <a:latin typeface="Arial"/>
              </a:rPr>
              <a:t>Click to move the slide</a:t>
            </a:r>
            <a:endParaRPr b="0" lang="en-US" sz="4400" spc="-1" strike="noStrike">
              <a:latin typeface="Arial"/>
            </a:endParaRPr>
          </a:p>
        </p:txBody>
      </p:sp>
      <p:sp>
        <p:nvSpPr>
          <p:cNvPr id="39" name="PlaceHolder 2"/>
          <p:cNvSpPr>
            <a:spLocks noGrp="1"/>
          </p:cNvSpPr>
          <p:nvPr>
            <p:ph type="body"/>
          </p:nvPr>
        </p:nvSpPr>
        <p:spPr>
          <a:xfrm>
            <a:off x="756000" y="5078520"/>
            <a:ext cx="6047640" cy="4811040"/>
          </a:xfrm>
          <a:prstGeom prst="rect">
            <a:avLst/>
          </a:prstGeom>
        </p:spPr>
        <p:txBody>
          <a:bodyPr lIns="0" rIns="0" tIns="0" bIns="0"/>
          <a:p>
            <a:r>
              <a:rPr b="0" lang="en-US" sz="2000" spc="-1" strike="noStrike">
                <a:latin typeface="Arial"/>
              </a:rPr>
              <a:t>Click to edit the notes format</a:t>
            </a:r>
            <a:endParaRPr b="0" lang="en-US" sz="2000" spc="-1" strike="noStrike">
              <a:latin typeface="Arial"/>
            </a:endParaRPr>
          </a:p>
        </p:txBody>
      </p:sp>
      <p:sp>
        <p:nvSpPr>
          <p:cNvPr id="40" name="PlaceHolder 3"/>
          <p:cNvSpPr>
            <a:spLocks noGrp="1"/>
          </p:cNvSpPr>
          <p:nvPr>
            <p:ph type="hdr"/>
          </p:nvPr>
        </p:nvSpPr>
        <p:spPr>
          <a:xfrm>
            <a:off x="0" y="0"/>
            <a:ext cx="3280680" cy="534240"/>
          </a:xfrm>
          <a:prstGeom prst="rect">
            <a:avLst/>
          </a:prstGeom>
        </p:spPr>
        <p:txBody>
          <a:bodyPr lIns="0" rIns="0" tIns="0" bIns="0"/>
          <a:p>
            <a:r>
              <a:rPr b="0" lang="en-US" sz="1400" spc="-1" strike="noStrike">
                <a:solidFill>
                  <a:srgbClr val="303d22"/>
                </a:solidFill>
                <a:latin typeface="Arial"/>
              </a:rPr>
              <a:t>&lt;header&gt;</a:t>
            </a:r>
            <a:endParaRPr b="0" lang="en-US" sz="1400" spc="-1" strike="noStrike">
              <a:solidFill>
                <a:srgbClr val="303d22"/>
              </a:solidFill>
              <a:latin typeface="Arial"/>
            </a:endParaRPr>
          </a:p>
        </p:txBody>
      </p:sp>
      <p:sp>
        <p:nvSpPr>
          <p:cNvPr id="41" name="PlaceHolder 4"/>
          <p:cNvSpPr>
            <a:spLocks noGrp="1"/>
          </p:cNvSpPr>
          <p:nvPr>
            <p:ph type="dt"/>
          </p:nvPr>
        </p:nvSpPr>
        <p:spPr>
          <a:xfrm>
            <a:off x="4278960" y="0"/>
            <a:ext cx="3280680" cy="534240"/>
          </a:xfrm>
          <a:prstGeom prst="rect">
            <a:avLst/>
          </a:prstGeom>
        </p:spPr>
        <p:txBody>
          <a:bodyPr lIns="0" rIns="0" tIns="0" bIns="0"/>
          <a:p>
            <a:pPr algn="r"/>
            <a:r>
              <a:rPr b="0" lang="en-US" sz="1400" spc="-1" strike="noStrike">
                <a:solidFill>
                  <a:srgbClr val="303d22"/>
                </a:solidFill>
                <a:latin typeface="Arial"/>
              </a:rPr>
              <a:t>&lt;date/time&gt;</a:t>
            </a:r>
            <a:endParaRPr b="0" lang="en-US" sz="1400" spc="-1" strike="noStrike">
              <a:solidFill>
                <a:srgbClr val="303d22"/>
              </a:solidFill>
              <a:latin typeface="Arial"/>
            </a:endParaRPr>
          </a:p>
        </p:txBody>
      </p:sp>
      <p:sp>
        <p:nvSpPr>
          <p:cNvPr id="42" name="PlaceHolder 5"/>
          <p:cNvSpPr>
            <a:spLocks noGrp="1"/>
          </p:cNvSpPr>
          <p:nvPr>
            <p:ph type="ftr"/>
          </p:nvPr>
        </p:nvSpPr>
        <p:spPr>
          <a:xfrm>
            <a:off x="0" y="10157400"/>
            <a:ext cx="3280680" cy="534240"/>
          </a:xfrm>
          <a:prstGeom prst="rect">
            <a:avLst/>
          </a:prstGeom>
        </p:spPr>
        <p:txBody>
          <a:bodyPr lIns="0" rIns="0" tIns="0" bIns="0" anchor="b"/>
          <a:p>
            <a:r>
              <a:rPr b="0" lang="en-US" sz="1400" spc="-1" strike="noStrike">
                <a:solidFill>
                  <a:srgbClr val="303d22"/>
                </a:solidFill>
                <a:latin typeface="Arial"/>
              </a:rPr>
              <a:t>&lt;footer&gt;</a:t>
            </a:r>
            <a:endParaRPr b="0" lang="en-US" sz="1400" spc="-1" strike="noStrike">
              <a:solidFill>
                <a:srgbClr val="303d22"/>
              </a:solidFill>
              <a:latin typeface="Arial"/>
            </a:endParaRPr>
          </a:p>
        </p:txBody>
      </p:sp>
      <p:sp>
        <p:nvSpPr>
          <p:cNvPr id="43" name="PlaceHolder 6"/>
          <p:cNvSpPr>
            <a:spLocks noGrp="1"/>
          </p:cNvSpPr>
          <p:nvPr>
            <p:ph type="sldNum"/>
          </p:nvPr>
        </p:nvSpPr>
        <p:spPr>
          <a:xfrm>
            <a:off x="4278960" y="10157400"/>
            <a:ext cx="3280680" cy="534240"/>
          </a:xfrm>
          <a:prstGeom prst="rect">
            <a:avLst/>
          </a:prstGeom>
        </p:spPr>
        <p:txBody>
          <a:bodyPr lIns="0" rIns="0" tIns="0" bIns="0" anchor="b"/>
          <a:p>
            <a:pPr algn="r"/>
            <a:fld id="{4B3F4FE1-FB03-4811-82A6-8DA7F8EAD914}" type="slidenum">
              <a:rPr b="0" lang="en-US" sz="1400" spc="-1" strike="noStrike">
                <a:solidFill>
                  <a:srgbClr val="303d22"/>
                </a:solidFill>
                <a:latin typeface="Arial"/>
              </a:rPr>
              <a:t>&lt;number&gt;</a:t>
            </a:fld>
            <a:endParaRPr b="0" lang="en-US" sz="1400" spc="-1" strike="noStrike">
              <a:solidFill>
                <a:srgbClr val="303d22"/>
              </a:solidFill>
              <a:latin typeface="Arial"/>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PlaceHolder 1"/>
          <p:cNvSpPr>
            <a:spLocks noGrp="1"/>
          </p:cNvSpPr>
          <p:nvPr>
            <p:ph type="sldImg"/>
          </p:nvPr>
        </p:nvSpPr>
        <p:spPr>
          <a:xfrm>
            <a:off x="1371600" y="763560"/>
            <a:ext cx="5029200" cy="3772080"/>
          </a:xfrm>
          <a:prstGeom prst="rect">
            <a:avLst/>
          </a:prstGeom>
        </p:spPr>
      </p:sp>
      <p:sp>
        <p:nvSpPr>
          <p:cNvPr id="58" name="PlaceHolder 2"/>
          <p:cNvSpPr>
            <a:spLocks noGrp="1"/>
          </p:cNvSpPr>
          <p:nvPr>
            <p:ph type="body"/>
          </p:nvPr>
        </p:nvSpPr>
        <p:spPr>
          <a:xfrm>
            <a:off x="777960" y="4776840"/>
            <a:ext cx="6216480" cy="4525200"/>
          </a:xfrm>
          <a:prstGeom prst="rect">
            <a:avLst/>
          </a:prstGeom>
        </p:spPr>
        <p:txBody>
          <a:bodyPr lIns="0" rIns="0" tIns="0" bIns="0"/>
          <a:p>
            <a:r>
              <a:rPr b="0" lang="en-US" sz="900" spc="-1" strike="noStrike">
                <a:latin typeface="Arial"/>
              </a:rPr>
              <a:t>Presentations of tracheobronchitis (TrB) and bronchial anastomatic infection (BAI) in lung transplant recipients. (A) Normal bronchoscopy. (B) Bacterial tracheobronchitis. (C) Fungal tracheobronchitis. (D) Bronchial anastomotic infection.</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PlaceHolder 1"/>
          <p:cNvSpPr>
            <a:spLocks noGrp="1"/>
          </p:cNvSpPr>
          <p:nvPr>
            <p:ph type="sldImg"/>
          </p:nvPr>
        </p:nvSpPr>
        <p:spPr>
          <a:xfrm>
            <a:off x="1371600" y="763560"/>
            <a:ext cx="5029200" cy="3772080"/>
          </a:xfrm>
          <a:prstGeom prst="rect">
            <a:avLst/>
          </a:prstGeom>
        </p:spPr>
      </p:sp>
      <p:sp>
        <p:nvSpPr>
          <p:cNvPr id="60" name="PlaceHolder 2"/>
          <p:cNvSpPr>
            <a:spLocks noGrp="1"/>
          </p:cNvSpPr>
          <p:nvPr>
            <p:ph type="body"/>
          </p:nvPr>
        </p:nvSpPr>
        <p:spPr>
          <a:xfrm>
            <a:off x="777960" y="4776840"/>
            <a:ext cx="6216480" cy="4525200"/>
          </a:xfrm>
          <a:prstGeom prst="rect">
            <a:avLst/>
          </a:prstGeom>
        </p:spPr>
        <p:txBody>
          <a:bodyPr lIns="0" rIns="0" tIns="0" bIns="0"/>
          <a:p>
            <a:r>
              <a:rPr b="0" lang="en-US" sz="900" spc="-1" strike="noStrike">
                <a:latin typeface="Arial"/>
              </a:rPr>
              <a:t>Common radiologic manifestations of proven invasive aspergillosis in lung transplant recipients. (A) Fungal ball. (B) Solitary pulmonary nodule. (C) Cavitary lesion. (D) Multiple consolidation.</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ffffff"/>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ffffff"/>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ffffff"/>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ffffff"/>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ffffff"/>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ffffff"/>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hyperlink" Target="http://www.elsevier.com/termsandconditions" TargetMode="External"/><Relationship Id="rId2" Type="http://schemas.openxmlformats.org/officeDocument/2006/relationships/image" Target="../media/image1.jpeg"/><Relationship Id="rId3"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hyperlink" Target="http://www.elsevier.com/termsandconditions" TargetMode="External"/><Relationship Id="rId3" Type="http://schemas.openxmlformats.org/officeDocument/2006/relationships/image" Target="../media/image3.jpeg"/><Relationship Id="rId4" Type="http://schemas.openxmlformats.org/officeDocument/2006/relationships/slideLayout" Target="../slideLayouts/slideLayout1.xml"/><Relationship Id="rId5"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hyperlink" Target="http://www.elsevier.com/termsandconditions" TargetMode="External"/><Relationship Id="rId3" Type="http://schemas.openxmlformats.org/officeDocument/2006/relationships/image" Target="../media/image5.jpeg"/><Relationship Id="rId4" Type="http://schemas.openxmlformats.org/officeDocument/2006/relationships/slideLayout" Target="../slideLayouts/slideLayout1.xml"/><Relationship Id="rId5" Type="http://schemas.openxmlformats.org/officeDocument/2006/relationships/notesSlide" Target="../notesSlides/notesSlide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TextShape 1"/>
          <p:cNvSpPr txBox="1"/>
          <p:nvPr/>
        </p:nvSpPr>
        <p:spPr>
          <a:xfrm>
            <a:off x="360000" y="1260000"/>
            <a:ext cx="8640000" cy="2549520"/>
          </a:xfrm>
          <a:prstGeom prst="rect">
            <a:avLst/>
          </a:prstGeom>
          <a:noFill/>
          <a:ln>
            <a:noFill/>
          </a:ln>
        </p:spPr>
        <p:txBody>
          <a:bodyPr lIns="90000" rIns="90000" tIns="45000" bIns="45000"/>
          <a:p>
            <a:pPr algn="ctr">
              <a:lnSpc>
                <a:spcPct val="100000"/>
              </a:lnSpc>
              <a:spcAft>
                <a:spcPts val="3186"/>
              </a:spcAft>
            </a:pPr>
            <a:r>
              <a:rPr b="0" i="1" lang="en-US" sz="1700" spc="-1" strike="noStrike">
                <a:solidFill>
                  <a:srgbClr val="ffffff"/>
                </a:solidFill>
                <a:latin typeface="Arial"/>
              </a:rPr>
              <a:t>A 2010 working formulation for the standardization of definitions of infections in cardiothoracic transplant recipients</a:t>
            </a:r>
            <a:r>
              <a:rPr b="0" lang="en-US" sz="1700" spc="-1" strike="noStrike">
                <a:solidFill>
                  <a:srgbClr val="ffffff"/>
                </a:solidFill>
                <a:latin typeface="Arial"/>
              </a:rPr>
              <a:t> </a:t>
            </a:r>
            <a:endParaRPr b="0" lang="en-US" sz="1700" spc="-1" strike="noStrike">
              <a:solidFill>
                <a:srgbClr val="ffffff"/>
              </a:solidFill>
              <a:latin typeface="Arial"/>
            </a:endParaRPr>
          </a:p>
          <a:p>
            <a:pPr algn="ctr">
              <a:spcAft>
                <a:spcPts val="2750"/>
              </a:spcAft>
            </a:pPr>
            <a:r>
              <a:rPr b="0" i="1" lang="en-US" sz="1100" spc="-1" strike="noStrike">
                <a:solidFill>
                  <a:srgbClr val="ffffff"/>
                </a:solidFill>
                <a:latin typeface="Arial"/>
              </a:rPr>
              <a:t>Shahid Husain, MD, MS, Martha L. Mooney, MD, MS, FACP, Lara Danziger-Isakov, MD, MPH, Frauke Mattner, MD, PhD, Nina Singh, MD, Robin Avery, MD, FIDSA, Michael Ison, MD, MS, Atul Humar, MD, MSc, Robert F. Padera, MD, PhD, Leo P. Lawler, MD, FRCR, Andy Fisher, PhD, FRCP, Richard J. Drew, MD, Kate F. Gould, MBBS, MRCP, FRCP, Amparo Sole, MD, PhD, Sean Studer, MD, MSc, Patricia Munoz, MD, Lianne G. Singer, MD, FRCPC, Margaret Hannan, MD, FRCP, FRCPath</a:t>
            </a:r>
            <a:r>
              <a:rPr b="0" lang="en-US" sz="1100" spc="-1" strike="noStrike">
                <a:solidFill>
                  <a:srgbClr val="ffffff"/>
                </a:solidFill>
                <a:latin typeface="Arial"/>
              </a:rPr>
              <a:t> </a:t>
            </a:r>
            <a:endParaRPr b="0" lang="en-US" sz="1100" spc="-1" strike="noStrike">
              <a:solidFill>
                <a:srgbClr val="ffffff"/>
              </a:solidFill>
              <a:latin typeface="Arial"/>
            </a:endParaRPr>
          </a:p>
          <a:p>
            <a:pPr algn="ctr"/>
            <a:r>
              <a:rPr b="0" i="1" lang="en-US" sz="1200" spc="-1" strike="noStrike">
                <a:solidFill>
                  <a:srgbClr val="ffffff"/>
                </a:solidFill>
                <a:latin typeface="Arial"/>
              </a:rPr>
              <a:t>The Journal of Heart and Lung Transplantation</a:t>
            </a:r>
            <a:r>
              <a:rPr b="0" lang="en-US" sz="1200" spc="-1" strike="noStrike">
                <a:solidFill>
                  <a:srgbClr val="ffffff"/>
                </a:solidFill>
                <a:latin typeface="Arial"/>
              </a:rPr>
              <a:t> </a:t>
            </a:r>
            <a:endParaRPr b="0" lang="en-US" sz="1200" spc="-1" strike="noStrike">
              <a:solidFill>
                <a:srgbClr val="ffffff"/>
              </a:solidFill>
              <a:latin typeface="Arial"/>
            </a:endParaRPr>
          </a:p>
          <a:p>
            <a:pPr algn="ctr"/>
            <a:r>
              <a:rPr b="0" lang="en-US" sz="1200" spc="-1" strike="noStrike">
                <a:solidFill>
                  <a:srgbClr val="ffffff"/>
                </a:solidFill>
                <a:latin typeface="Arial"/>
              </a:rPr>
              <a:t>Volume 30 Issue 4 Pages 361-374 (April 2011) </a:t>
            </a:r>
            <a:endParaRPr b="0" lang="en-US" sz="1200" spc="-1" strike="noStrike">
              <a:solidFill>
                <a:srgbClr val="ffffff"/>
              </a:solidFill>
              <a:latin typeface="Arial"/>
            </a:endParaRPr>
          </a:p>
          <a:p>
            <a:pPr algn="ctr"/>
            <a:r>
              <a:rPr b="0" lang="en-US" sz="1000" spc="-1" strike="noStrike">
                <a:solidFill>
                  <a:srgbClr val="ffffff"/>
                </a:solidFill>
                <a:latin typeface="Arial"/>
              </a:rPr>
              <a:t>DOI: 10.1016/j.healun.2011.01.701</a:t>
            </a:r>
            <a:endParaRPr b="0" lang="en-US" sz="1000" spc="-1" strike="noStrike">
              <a:solidFill>
                <a:srgbClr val="ffffff"/>
              </a:solidFill>
              <a:latin typeface="Arial"/>
            </a:endParaRPr>
          </a:p>
        </p:txBody>
      </p:sp>
      <p:sp>
        <p:nvSpPr>
          <p:cNvPr id="45" name="TextShape 2"/>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2011 </a:t>
            </a:r>
            <a:r>
              <a:rPr b="0" lang="en-US" sz="900" spc="-1" strike="noStrike">
                <a:solidFill>
                  <a:srgbClr val="ffffff"/>
                </a:solidFill>
                <a:latin typeface="Arial"/>
                <a:hlinkClick r:id="rId1"/>
              </a:rPr>
              <a:t> Terms and Conditions</a:t>
            </a:r>
            <a:endParaRPr b="0" lang="en-US" sz="900" spc="-1" strike="noStrike">
              <a:solidFill>
                <a:srgbClr val="ffffff"/>
              </a:solidFill>
              <a:latin typeface="Arial"/>
            </a:endParaRPr>
          </a:p>
        </p:txBody>
      </p:sp>
      <p:pic>
        <p:nvPicPr>
          <p:cNvPr id="46" name="Logo" descr=""/>
          <p:cNvPicPr/>
          <p:nvPr/>
        </p:nvPicPr>
        <p:blipFill>
          <a:blip r:embed="rId2"/>
          <a:stretch/>
        </p:blipFill>
        <p:spPr>
          <a:xfrm>
            <a:off x="79560" y="6064200"/>
            <a:ext cx="707760" cy="793800"/>
          </a:xfrm>
          <a:prstGeom prst="rect">
            <a:avLst/>
          </a:prstGeom>
          <a:ln>
            <a:noFill/>
          </a:ln>
        </p:spPr>
      </p:pic>
    </p:spTree>
  </p:cSld>
  <p:transition>
    <p:wipe dir="r"/>
  </p:transition>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4129560" y="79200"/>
            <a:ext cx="884880" cy="307080"/>
          </a:xfrm>
          <a:prstGeom prst="rect">
            <a:avLst/>
          </a:prstGeom>
          <a:noFill/>
          <a:ln>
            <a:noFill/>
          </a:ln>
        </p:spPr>
        <p:style>
          <a:lnRef idx="0"/>
          <a:fillRef idx="0"/>
          <a:effectRef idx="0"/>
          <a:fontRef idx="minor"/>
        </p:style>
        <p:txBody>
          <a:bodyPr wrap="none" lIns="90000" rIns="90000" tIns="46800" bIns="46800"/>
          <a:p>
            <a:r>
              <a:rPr b="0" lang="en-US" sz="1400" spc="-1" strike="noStrike">
                <a:solidFill>
                  <a:srgbClr val="ffffff"/>
                </a:solidFill>
                <a:latin typeface="Arial"/>
              </a:rPr>
              <a:t>Figure 1 </a:t>
            </a:r>
            <a:endParaRPr b="0" lang="en-US" sz="1400" spc="-1" strike="noStrike">
              <a:solidFill>
                <a:srgbClr val="ffffff"/>
              </a:solidFill>
              <a:latin typeface="Arial"/>
            </a:endParaRPr>
          </a:p>
        </p:txBody>
      </p:sp>
      <p:pic>
        <p:nvPicPr>
          <p:cNvPr id="48" name="Main graphic" descr=""/>
          <p:cNvPicPr/>
          <p:nvPr/>
        </p:nvPicPr>
        <p:blipFill>
          <a:blip r:embed="rId1"/>
          <a:stretch/>
        </p:blipFill>
        <p:spPr>
          <a:xfrm>
            <a:off x="1802160" y="762120"/>
            <a:ext cx="5590080" cy="4984200"/>
          </a:xfrm>
          <a:prstGeom prst="rect">
            <a:avLst/>
          </a:prstGeom>
          <a:ln>
            <a:noFill/>
          </a:ln>
        </p:spPr>
      </p:pic>
      <p:sp>
        <p:nvSpPr>
          <p:cNvPr id="49" name="TextShape 2"/>
          <p:cNvSpPr txBox="1"/>
          <p:nvPr/>
        </p:nvSpPr>
        <p:spPr>
          <a:xfrm>
            <a:off x="952560" y="6477120"/>
            <a:ext cx="8254800" cy="231120"/>
          </a:xfrm>
          <a:prstGeom prst="rect">
            <a:avLst/>
          </a:prstGeom>
          <a:noFill/>
          <a:ln>
            <a:noFill/>
          </a:ln>
        </p:spPr>
        <p:txBody>
          <a:bodyPr lIns="90000" rIns="90000" tIns="45000" bIns="45000"/>
          <a:p>
            <a:r>
              <a:rPr b="0" i="1" lang="en-US" sz="900" spc="-1" strike="noStrike">
                <a:solidFill>
                  <a:srgbClr val="ffffff"/>
                </a:solidFill>
                <a:latin typeface="Arial"/>
              </a:rPr>
              <a:t>The Journal of Heart and Lung Transplantation</a:t>
            </a:r>
            <a:r>
              <a:rPr b="0" lang="en-US" sz="900" spc="-1" strike="noStrike">
                <a:solidFill>
                  <a:srgbClr val="ffffff"/>
                </a:solidFill>
                <a:latin typeface="Arial"/>
              </a:rPr>
              <a:t> 2011 30361-374DOI: (10.1016/j.healun.2011.01.701) </a:t>
            </a:r>
            <a:endParaRPr b="0" lang="en-US" sz="900" spc="-1" strike="noStrike">
              <a:solidFill>
                <a:srgbClr val="ffffff"/>
              </a:solidFill>
              <a:latin typeface="Arial"/>
            </a:endParaRPr>
          </a:p>
        </p:txBody>
      </p:sp>
      <p:sp>
        <p:nvSpPr>
          <p:cNvPr id="50" name="TextShape 3"/>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2011 </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51" name="Logo" descr=""/>
          <p:cNvPicPr/>
          <p:nvPr/>
        </p:nvPicPr>
        <p:blipFill>
          <a:blip r:embed="rId3"/>
          <a:stretch/>
        </p:blipFill>
        <p:spPr>
          <a:xfrm>
            <a:off x="79560" y="6064200"/>
            <a:ext cx="707760" cy="793800"/>
          </a:xfrm>
          <a:prstGeom prst="rect">
            <a:avLst/>
          </a:prstGeom>
          <a:ln>
            <a:noFill/>
          </a:ln>
        </p:spPr>
      </p:pic>
    </p:spTree>
  </p:cSld>
  <p:transition>
    <p:wipe dir="r"/>
  </p:transition>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CustomShape 1"/>
          <p:cNvSpPr/>
          <p:nvPr/>
        </p:nvSpPr>
        <p:spPr>
          <a:xfrm>
            <a:off x="4129560" y="79200"/>
            <a:ext cx="884880" cy="307080"/>
          </a:xfrm>
          <a:prstGeom prst="rect">
            <a:avLst/>
          </a:prstGeom>
          <a:noFill/>
          <a:ln>
            <a:noFill/>
          </a:ln>
        </p:spPr>
        <p:style>
          <a:lnRef idx="0"/>
          <a:fillRef idx="0"/>
          <a:effectRef idx="0"/>
          <a:fontRef idx="minor"/>
        </p:style>
        <p:txBody>
          <a:bodyPr wrap="none" lIns="90000" rIns="90000" tIns="46800" bIns="46800"/>
          <a:p>
            <a:r>
              <a:rPr b="0" lang="en-US" sz="1400" spc="-1" strike="noStrike">
                <a:solidFill>
                  <a:srgbClr val="ffffff"/>
                </a:solidFill>
                <a:latin typeface="Arial"/>
              </a:rPr>
              <a:t>Figure 2 </a:t>
            </a:r>
            <a:endParaRPr b="0" lang="en-US" sz="1400" spc="-1" strike="noStrike">
              <a:solidFill>
                <a:srgbClr val="ffffff"/>
              </a:solidFill>
              <a:latin typeface="Arial"/>
            </a:endParaRPr>
          </a:p>
        </p:txBody>
      </p:sp>
      <p:pic>
        <p:nvPicPr>
          <p:cNvPr id="53" name="Main graphic" descr=""/>
          <p:cNvPicPr/>
          <p:nvPr/>
        </p:nvPicPr>
        <p:blipFill>
          <a:blip r:embed="rId1"/>
          <a:stretch/>
        </p:blipFill>
        <p:spPr>
          <a:xfrm>
            <a:off x="2249280" y="762120"/>
            <a:ext cx="4696200" cy="4984200"/>
          </a:xfrm>
          <a:prstGeom prst="rect">
            <a:avLst/>
          </a:prstGeom>
          <a:ln>
            <a:noFill/>
          </a:ln>
        </p:spPr>
      </p:pic>
      <p:sp>
        <p:nvSpPr>
          <p:cNvPr id="54" name="TextShape 2"/>
          <p:cNvSpPr txBox="1"/>
          <p:nvPr/>
        </p:nvSpPr>
        <p:spPr>
          <a:xfrm>
            <a:off x="952560" y="6477120"/>
            <a:ext cx="8254800" cy="231120"/>
          </a:xfrm>
          <a:prstGeom prst="rect">
            <a:avLst/>
          </a:prstGeom>
          <a:noFill/>
          <a:ln>
            <a:noFill/>
          </a:ln>
        </p:spPr>
        <p:txBody>
          <a:bodyPr lIns="90000" rIns="90000" tIns="45000" bIns="45000"/>
          <a:p>
            <a:r>
              <a:rPr b="0" i="1" lang="en-US" sz="900" spc="-1" strike="noStrike">
                <a:solidFill>
                  <a:srgbClr val="ffffff"/>
                </a:solidFill>
                <a:latin typeface="Arial"/>
              </a:rPr>
              <a:t>The Journal of Heart and Lung Transplantation</a:t>
            </a:r>
            <a:r>
              <a:rPr b="0" lang="en-US" sz="900" spc="-1" strike="noStrike">
                <a:solidFill>
                  <a:srgbClr val="ffffff"/>
                </a:solidFill>
                <a:latin typeface="Arial"/>
              </a:rPr>
              <a:t> 2011 30361-374DOI: (10.1016/j.healun.2011.01.701) </a:t>
            </a:r>
            <a:endParaRPr b="0" lang="en-US" sz="900" spc="-1" strike="noStrike">
              <a:solidFill>
                <a:srgbClr val="ffffff"/>
              </a:solidFill>
              <a:latin typeface="Arial"/>
            </a:endParaRPr>
          </a:p>
        </p:txBody>
      </p:sp>
      <p:sp>
        <p:nvSpPr>
          <p:cNvPr id="55" name="TextShape 3"/>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2011 </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56" name="Logo" descr=""/>
          <p:cNvPicPr/>
          <p:nvPr/>
        </p:nvPicPr>
        <p:blipFill>
          <a:blip r:embed="rId3"/>
          <a:stretch/>
        </p:blipFill>
        <p:spPr>
          <a:xfrm>
            <a:off x="79560" y="6064200"/>
            <a:ext cx="707760" cy="793800"/>
          </a:xfrm>
          <a:prstGeom prst="rect">
            <a:avLst/>
          </a:prstGeom>
          <a:ln>
            <a:noFill/>
          </a:ln>
        </p:spPr>
      </p:pic>
    </p:spTree>
  </p:cSld>
  <p:transition>
    <p:wipe dir="r"/>
  </p:transition>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LibreOffice/6.0.7.3$Linux_X86_64 LibreOffice_project/dc89aa7a9eabfd848af146d5086077aeed2ae4a5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
  <cp:revision>0</cp:revision>
  <dc:subject/>
  <dc:title/>
</cp:coreProperties>
</file>