
<file path=[Content_Types].xml><?xml version="1.0" encoding="utf-8"?>
<Types xmlns="http://schemas.openxmlformats.org/package/2006/content-types">
  <Override PartName="/_rels/.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media/image3.jpeg" ContentType="image/jpeg"/>
  <Override PartName="/ppt/media/image2.jpeg" ContentType="image/jpeg"/>
  <Override PartName="/ppt/media/image1.jpeg" ContentType="image/jpeg"/>
  <Override PartName="/ppt/slides/_rels/slide2.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1.xml" ContentType="application/vnd.openxmlformats-officedocument.presentationml.slide+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PlaceHolder 1"/>
          <p:cNvSpPr>
            <a:spLocks noGrp="1"/>
          </p:cNvSpPr>
          <p:nvPr>
            <p:ph type="sldImg"/>
          </p:nvPr>
        </p:nvSpPr>
        <p:spPr>
          <a:xfrm>
            <a:off x="216000" y="812520"/>
            <a:ext cx="7127280" cy="4008960"/>
          </a:xfrm>
          <a:prstGeom prst="rect">
            <a:avLst/>
          </a:prstGeom>
        </p:spPr>
        <p:txBody>
          <a:bodyPr lIns="0" rIns="0" tIns="0" bIns="0" anchor="ctr"/>
          <a:p>
            <a:pPr algn="ctr"/>
            <a:r>
              <a:rPr b="0" lang="en-US" sz="4400" spc="-1" strike="noStrike">
                <a:latin typeface="Arial"/>
              </a:rPr>
              <a:t>Click to move the slide</a:t>
            </a:r>
            <a:endParaRPr b="0" lang="en-US" sz="4400" spc="-1" strike="noStrike">
              <a:latin typeface="Arial"/>
            </a:endParaRPr>
          </a:p>
        </p:txBody>
      </p:sp>
      <p:sp>
        <p:nvSpPr>
          <p:cNvPr id="39" name="PlaceHolder 2"/>
          <p:cNvSpPr>
            <a:spLocks noGrp="1"/>
          </p:cNvSpPr>
          <p:nvPr>
            <p:ph type="body"/>
          </p:nvPr>
        </p:nvSpPr>
        <p:spPr>
          <a:xfrm>
            <a:off x="756000" y="5078520"/>
            <a:ext cx="6047640" cy="4811040"/>
          </a:xfrm>
          <a:prstGeom prst="rect">
            <a:avLst/>
          </a:prstGeom>
        </p:spPr>
        <p:txBody>
          <a:bodyPr lIns="0" rIns="0" tIns="0" bIns="0"/>
          <a:p>
            <a:r>
              <a:rPr b="0" lang="en-US" sz="2000" spc="-1" strike="noStrike">
                <a:latin typeface="Arial"/>
              </a:rPr>
              <a:t>Click to edit the notes format</a:t>
            </a:r>
            <a:endParaRPr b="0" lang="en-US" sz="2000" spc="-1" strike="noStrike">
              <a:latin typeface="Arial"/>
            </a:endParaRPr>
          </a:p>
        </p:txBody>
      </p:sp>
      <p:sp>
        <p:nvSpPr>
          <p:cNvPr id="40" name="PlaceHolder 3"/>
          <p:cNvSpPr>
            <a:spLocks noGrp="1"/>
          </p:cNvSpPr>
          <p:nvPr>
            <p:ph type="hdr"/>
          </p:nvPr>
        </p:nvSpPr>
        <p:spPr>
          <a:xfrm>
            <a:off x="0" y="0"/>
            <a:ext cx="3280680" cy="534240"/>
          </a:xfrm>
          <a:prstGeom prst="rect">
            <a:avLst/>
          </a:prstGeom>
        </p:spPr>
        <p:txBody>
          <a:bodyPr lIns="0" rIns="0" tIns="0" bIns="0"/>
          <a:p>
            <a:r>
              <a:rPr b="0" lang="en-US" sz="1400" spc="-1" strike="noStrike">
                <a:solidFill>
                  <a:srgbClr val="303d22"/>
                </a:solidFill>
                <a:latin typeface="Arial"/>
              </a:rPr>
              <a:t>&lt;header&gt;</a:t>
            </a:r>
            <a:endParaRPr b="0" lang="en-US" sz="1400" spc="-1" strike="noStrike">
              <a:solidFill>
                <a:srgbClr val="303d22"/>
              </a:solidFill>
              <a:latin typeface="Arial"/>
            </a:endParaRPr>
          </a:p>
        </p:txBody>
      </p:sp>
      <p:sp>
        <p:nvSpPr>
          <p:cNvPr id="41" name="PlaceHolder 4"/>
          <p:cNvSpPr>
            <a:spLocks noGrp="1"/>
          </p:cNvSpPr>
          <p:nvPr>
            <p:ph type="dt"/>
          </p:nvPr>
        </p:nvSpPr>
        <p:spPr>
          <a:xfrm>
            <a:off x="4278960" y="0"/>
            <a:ext cx="3280680" cy="534240"/>
          </a:xfrm>
          <a:prstGeom prst="rect">
            <a:avLst/>
          </a:prstGeom>
        </p:spPr>
        <p:txBody>
          <a:bodyPr lIns="0" rIns="0" tIns="0" bIns="0"/>
          <a:p>
            <a:pPr algn="r"/>
            <a:r>
              <a:rPr b="0" lang="en-US" sz="1400" spc="-1" strike="noStrike">
                <a:solidFill>
                  <a:srgbClr val="303d22"/>
                </a:solidFill>
                <a:latin typeface="Arial"/>
              </a:rPr>
              <a:t>&lt;date/time&gt;</a:t>
            </a:r>
            <a:endParaRPr b="0" lang="en-US" sz="1400" spc="-1" strike="noStrike">
              <a:solidFill>
                <a:srgbClr val="303d22"/>
              </a:solidFill>
              <a:latin typeface="Arial"/>
            </a:endParaRPr>
          </a:p>
        </p:txBody>
      </p:sp>
      <p:sp>
        <p:nvSpPr>
          <p:cNvPr id="42" name="PlaceHolder 5"/>
          <p:cNvSpPr>
            <a:spLocks noGrp="1"/>
          </p:cNvSpPr>
          <p:nvPr>
            <p:ph type="ftr"/>
          </p:nvPr>
        </p:nvSpPr>
        <p:spPr>
          <a:xfrm>
            <a:off x="0" y="10157400"/>
            <a:ext cx="3280680" cy="534240"/>
          </a:xfrm>
          <a:prstGeom prst="rect">
            <a:avLst/>
          </a:prstGeom>
        </p:spPr>
        <p:txBody>
          <a:bodyPr lIns="0" rIns="0" tIns="0" bIns="0" anchor="b"/>
          <a:p>
            <a:r>
              <a:rPr b="0" lang="en-US" sz="1400" spc="-1" strike="noStrike">
                <a:solidFill>
                  <a:srgbClr val="303d22"/>
                </a:solidFill>
                <a:latin typeface="Arial"/>
              </a:rPr>
              <a:t>&lt;footer&gt;</a:t>
            </a:r>
            <a:endParaRPr b="0" lang="en-US" sz="1400" spc="-1" strike="noStrike">
              <a:solidFill>
                <a:srgbClr val="303d22"/>
              </a:solidFill>
              <a:latin typeface="Arial"/>
            </a:endParaRPr>
          </a:p>
        </p:txBody>
      </p:sp>
      <p:sp>
        <p:nvSpPr>
          <p:cNvPr id="43" name="PlaceHolder 6"/>
          <p:cNvSpPr>
            <a:spLocks noGrp="1"/>
          </p:cNvSpPr>
          <p:nvPr>
            <p:ph type="sldNum"/>
          </p:nvPr>
        </p:nvSpPr>
        <p:spPr>
          <a:xfrm>
            <a:off x="4278960" y="10157400"/>
            <a:ext cx="3280680" cy="534240"/>
          </a:xfrm>
          <a:prstGeom prst="rect">
            <a:avLst/>
          </a:prstGeom>
        </p:spPr>
        <p:txBody>
          <a:bodyPr lIns="0" rIns="0" tIns="0" bIns="0" anchor="b"/>
          <a:p>
            <a:pPr algn="r"/>
            <a:fld id="{01DF127E-661B-4B59-909E-07CEED3091A6}" type="slidenum">
              <a:rPr b="0" lang="en-US" sz="1400" spc="-1" strike="noStrike">
                <a:solidFill>
                  <a:srgbClr val="303d22"/>
                </a:solidFill>
                <a:latin typeface="Arial"/>
              </a:rPr>
              <a:t>&lt;number&gt;</a:t>
            </a:fld>
            <a:endParaRPr b="0" lang="en-US" sz="1400" spc="-1" strike="noStrike">
              <a:solidFill>
                <a:srgbClr val="303d22"/>
              </a:solidFill>
              <a:latin typeface="Arial"/>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PlaceHolder 1"/>
          <p:cNvSpPr>
            <a:spLocks noGrp="1"/>
          </p:cNvSpPr>
          <p:nvPr>
            <p:ph type="sldImg"/>
          </p:nvPr>
        </p:nvSpPr>
        <p:spPr>
          <a:xfrm>
            <a:off x="1371600" y="763560"/>
            <a:ext cx="5029200" cy="3772080"/>
          </a:xfrm>
          <a:prstGeom prst="rect">
            <a:avLst/>
          </a:prstGeom>
        </p:spPr>
      </p:sp>
      <p:sp>
        <p:nvSpPr>
          <p:cNvPr id="53" name="PlaceHolder 2"/>
          <p:cNvSpPr>
            <a:spLocks noGrp="1"/>
          </p:cNvSpPr>
          <p:nvPr>
            <p:ph type="body"/>
          </p:nvPr>
        </p:nvSpPr>
        <p:spPr>
          <a:xfrm>
            <a:off x="777960" y="4776840"/>
            <a:ext cx="6216480" cy="4525200"/>
          </a:xfrm>
          <a:prstGeom prst="rect">
            <a:avLst/>
          </a:prstGeom>
        </p:spPr>
        <p:txBody>
          <a:bodyPr lIns="0" rIns="0" tIns="0" bIns="0"/>
          <a:p>
            <a:r>
              <a:rPr b="0" lang="en-US" sz="900" spc="-1" strike="noStrike">
                <a:latin typeface="Arial"/>
              </a:rPr>
              <a:t>Management of right ventricular dysfunction. AV, atrioventricular; CVVH, continuous venovenous hemofiltration; MI, myocardial infarction; PE, pulmonary embolism; PEEP, positive end-expiratory pressure; SR, sinus rhythm.</a:t>
            </a:r>
            <a:endParaRPr b="0" lang="en-US" sz="900" spc="-1" strike="noStrike">
              <a:latin typeface="Arial"/>
            </a:endParaRPr>
          </a:p>
          <a:p>
            <a:endParaRPr b="0" lang="en-US" sz="900" spc="-1" strike="noStrike">
              <a:latin typeface="Arial"/>
            </a:endParaRPr>
          </a:p>
          <a:p>
            <a:endParaRPr b="0" lang="en-US" sz="900" spc="-1" strike="noStrike">
              <a:latin typeface="Arial"/>
            </a:endParaRPr>
          </a:p>
          <a:p>
            <a:r>
              <a:rPr b="0" lang="en-US" sz="900" spc="-1" strike="noStrike">
                <a:latin typeface="Arial"/>
              </a:rPr>
              <a:t>Adapted and reprinted with permission from Haddad F, et al.</a:t>
            </a:r>
            <a:r>
              <a:rPr b="0" lang="en-US" sz="900" spc="-1" strike="noStrike" baseline="33000">
                <a:latin typeface="Arial"/>
              </a:rPr>
              <a:t>47</a:t>
            </a:r>
            <a:endParaRPr b="0" lang="en-US" sz="9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p>
            <a:pPr algn="ctr"/>
            <a:r>
              <a:rPr b="0" lang="en-US" sz="4400" spc="-1" strike="noStrike">
                <a:latin typeface="Arial"/>
              </a:rPr>
              <a:t>Click to edit the title text format</a:t>
            </a:r>
            <a:endParaRPr b="0" lang="en-US" sz="4400" spc="-1" strike="noStrike">
              <a:latin typeface="Arial"/>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ffffff"/>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ffffff"/>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ffffff"/>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ffffff"/>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ffffff"/>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ffffff"/>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hyperlink" Target="http://www.elsevier.com/termsandconditions" TargetMode="External"/><Relationship Id="rId2" Type="http://schemas.openxmlformats.org/officeDocument/2006/relationships/image" Target="../media/image1.jpeg"/><Relationship Id="rId3"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hyperlink" Target="http://www.elsevier.com/termsandconditions" TargetMode="External"/><Relationship Id="rId3" Type="http://schemas.openxmlformats.org/officeDocument/2006/relationships/image" Target="../media/image3.jpeg"/><Relationship Id="rId4" Type="http://schemas.openxmlformats.org/officeDocument/2006/relationships/slideLayout" Target="../slideLayouts/slideLayout1.xml"/><Relationship Id="rId5" Type="http://schemas.openxmlformats.org/officeDocument/2006/relationships/notesSlide" Target="../notesSlides/notesSlide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TextShape 1"/>
          <p:cNvSpPr txBox="1"/>
          <p:nvPr/>
        </p:nvSpPr>
        <p:spPr>
          <a:xfrm>
            <a:off x="360000" y="1260000"/>
            <a:ext cx="8640000" cy="3553920"/>
          </a:xfrm>
          <a:prstGeom prst="rect">
            <a:avLst/>
          </a:prstGeom>
          <a:noFill/>
          <a:ln>
            <a:noFill/>
          </a:ln>
        </p:spPr>
        <p:txBody>
          <a:bodyPr lIns="90000" rIns="90000" tIns="45000" bIns="45000"/>
          <a:p>
            <a:pPr algn="ctr">
              <a:lnSpc>
                <a:spcPct val="100000"/>
              </a:lnSpc>
              <a:spcAft>
                <a:spcPts val="3186"/>
              </a:spcAft>
            </a:pPr>
            <a:r>
              <a:rPr b="0" i="1" lang="en-US" sz="1700" spc="-1" strike="noStrike">
                <a:solidFill>
                  <a:srgbClr val="ffffff"/>
                </a:solidFill>
                <a:latin typeface="Arial"/>
              </a:rPr>
              <a:t>The International Society of Heart and Lung Transplantation Guidelines for the care of heart transplant recipients</a:t>
            </a:r>
            <a:r>
              <a:rPr b="0" lang="en-US" sz="1700" spc="-1" strike="noStrike">
                <a:solidFill>
                  <a:srgbClr val="ffffff"/>
                </a:solidFill>
                <a:latin typeface="Arial"/>
              </a:rPr>
              <a:t> </a:t>
            </a:r>
            <a:endParaRPr b="0" lang="en-US" sz="1700" spc="-1" strike="noStrike">
              <a:solidFill>
                <a:srgbClr val="ffffff"/>
              </a:solidFill>
              <a:latin typeface="Arial"/>
            </a:endParaRPr>
          </a:p>
          <a:p>
            <a:pPr algn="ctr">
              <a:spcAft>
                <a:spcPts val="2750"/>
              </a:spcAft>
            </a:pPr>
            <a:r>
              <a:rPr b="0" i="1" lang="en-US" sz="1100" spc="-1" strike="noStrike">
                <a:solidFill>
                  <a:srgbClr val="ffffff"/>
                </a:solidFill>
                <a:latin typeface="Arial"/>
              </a:rPr>
              <a:t>Maria Rosa Costanzo, MD, Maria Rosa Costanzo, MD, Anne Dipchand, MD, Randall Starling, MD, Allen Anderson, MD, Michael Chan, MD, Shashank Desai, MD, Savitri Fedson, MD, Patrick Fisher, MD, Gonzalo Gonzales-Stawinski, MD, Luigi Martinelli, MD, David McGiffin, MD, Francesco Parisi, MD, Jon Smith, MD, David Taylor, MD, Bruno Meiser, MD, Steven Webber, MD, David Baran, MD, Michael Carboni, MD, Thomas Dengler, MD, David Feldman, MD, Maria Frigerio, MD, Abdallah Kfoury, MD, Daniel Kim, MD, Jon Kobashigawa, MD, Michael Shullo, PharmD, Josef Stehlik, MD, Jeffrey Teuteberg, MD, Patricia Uber, PharmD, Andreas Zuckermann, MD, Sharon Hunt, MD, Michael Burch, Geetha Bhat, MD, Charles Canter, MD, Richard Chinnock, MD, Marisa Crespo-Leiro, MD, Reynolds Delgado, MD, Fabienne Dobbels, PhD, Kathleen Grady, PhD, Kao W, MD, Jaqueline Lamour, MD, Gareth Parry, MD, Jignesh Patel, MD, Daniela Pini, MD, Sean Pinney, MD, Jeffrey Towbin, MD, Gene Wolfel, MD, Diego Delgado, MD, Howard Eisen, MD, Lee Goldberg, MD, Jeff Hosenpud, MD, Maryl Johnson, MD, Anne Keogh, MD, Clive Lewis, MD, John O'Connell, MD, Joseph Rogers, MD, Heather Ross, MD, Stuart Russell, MD, Johan Vanhaecke, MD</a:t>
            </a:r>
            <a:r>
              <a:rPr b="0" lang="en-US" sz="1100" spc="-1" strike="noStrike">
                <a:solidFill>
                  <a:srgbClr val="ffffff"/>
                </a:solidFill>
                <a:latin typeface="Arial"/>
              </a:rPr>
              <a:t> </a:t>
            </a:r>
            <a:endParaRPr b="0" lang="en-US" sz="1100" spc="-1" strike="noStrike">
              <a:solidFill>
                <a:srgbClr val="ffffff"/>
              </a:solidFill>
              <a:latin typeface="Arial"/>
            </a:endParaRPr>
          </a:p>
          <a:p>
            <a:pPr algn="ctr"/>
            <a:r>
              <a:rPr b="0" i="1" lang="en-US" sz="1200" spc="-1" strike="noStrike">
                <a:solidFill>
                  <a:srgbClr val="ffffff"/>
                </a:solidFill>
                <a:latin typeface="Arial"/>
              </a:rPr>
              <a:t>The Journal of Heart and Lung Transplantation</a:t>
            </a:r>
            <a:r>
              <a:rPr b="0" lang="en-US" sz="1200" spc="-1" strike="noStrike">
                <a:solidFill>
                  <a:srgbClr val="ffffff"/>
                </a:solidFill>
                <a:latin typeface="Arial"/>
              </a:rPr>
              <a:t> </a:t>
            </a:r>
            <a:endParaRPr b="0" lang="en-US" sz="1200" spc="-1" strike="noStrike">
              <a:solidFill>
                <a:srgbClr val="ffffff"/>
              </a:solidFill>
              <a:latin typeface="Arial"/>
            </a:endParaRPr>
          </a:p>
          <a:p>
            <a:pPr algn="ctr"/>
            <a:r>
              <a:rPr b="0" lang="en-US" sz="1200" spc="-1" strike="noStrike">
                <a:solidFill>
                  <a:srgbClr val="ffffff"/>
                </a:solidFill>
                <a:latin typeface="Arial"/>
              </a:rPr>
              <a:t>Volume 29 Issue 8 Pages 914-956 (August 2010) </a:t>
            </a:r>
            <a:endParaRPr b="0" lang="en-US" sz="1200" spc="-1" strike="noStrike">
              <a:solidFill>
                <a:srgbClr val="ffffff"/>
              </a:solidFill>
              <a:latin typeface="Arial"/>
            </a:endParaRPr>
          </a:p>
          <a:p>
            <a:pPr algn="ctr"/>
            <a:r>
              <a:rPr b="0" lang="en-US" sz="1000" spc="-1" strike="noStrike">
                <a:solidFill>
                  <a:srgbClr val="ffffff"/>
                </a:solidFill>
                <a:latin typeface="Arial"/>
              </a:rPr>
              <a:t>DOI: 10.1016/j.healun.2010.05.034</a:t>
            </a:r>
            <a:endParaRPr b="0" lang="en-US" sz="1000" spc="-1" strike="noStrike">
              <a:solidFill>
                <a:srgbClr val="ffffff"/>
              </a:solidFill>
              <a:latin typeface="Arial"/>
            </a:endParaRPr>
          </a:p>
        </p:txBody>
      </p:sp>
      <p:sp>
        <p:nvSpPr>
          <p:cNvPr id="45" name="TextShape 2"/>
          <p:cNvSpPr txBox="1"/>
          <p:nvPr/>
        </p:nvSpPr>
        <p:spPr>
          <a:xfrm>
            <a:off x="952560" y="6624000"/>
            <a:ext cx="5556240" cy="231120"/>
          </a:xfrm>
          <a:prstGeom prst="rect">
            <a:avLst/>
          </a:prstGeom>
          <a:noFill/>
          <a:ln>
            <a:noFill/>
          </a:ln>
        </p:spPr>
        <p:txBody>
          <a:bodyPr lIns="90000" rIns="90000" tIns="46800" bIns="46800" anchor="ctr"/>
          <a:p>
            <a:r>
              <a:rPr b="0" lang="en-US" sz="900" spc="-1" strike="noStrike">
                <a:solidFill>
                  <a:srgbClr val="ffffff"/>
                </a:solidFill>
                <a:latin typeface="Arial"/>
              </a:rPr>
              <a:t>Copyright © 2010 International Society for Heart and Lung Transplantation</a:t>
            </a:r>
            <a:r>
              <a:rPr b="0" lang="en-US" sz="900" spc="-1" strike="noStrike">
                <a:solidFill>
                  <a:srgbClr val="ffffff"/>
                </a:solidFill>
                <a:latin typeface="Arial"/>
                <a:hlinkClick r:id="rId1"/>
              </a:rPr>
              <a:t> Terms and Conditions</a:t>
            </a:r>
            <a:endParaRPr b="0" lang="en-US" sz="900" spc="-1" strike="noStrike">
              <a:solidFill>
                <a:srgbClr val="ffffff"/>
              </a:solidFill>
              <a:latin typeface="Arial"/>
            </a:endParaRPr>
          </a:p>
        </p:txBody>
      </p:sp>
      <p:pic>
        <p:nvPicPr>
          <p:cNvPr id="46" name="Logo" descr=""/>
          <p:cNvPicPr/>
          <p:nvPr/>
        </p:nvPicPr>
        <p:blipFill>
          <a:blip r:embed="rId2"/>
          <a:stretch/>
        </p:blipFill>
        <p:spPr>
          <a:xfrm>
            <a:off x="79560" y="6064200"/>
            <a:ext cx="707760" cy="793800"/>
          </a:xfrm>
          <a:prstGeom prst="rect">
            <a:avLst/>
          </a:prstGeom>
          <a:ln>
            <a:noFill/>
          </a:ln>
        </p:spPr>
      </p:pic>
    </p:spTree>
  </p:cSld>
  <p:transition>
    <p:wipe dir="r"/>
  </p:transition>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CustomShape 1"/>
          <p:cNvSpPr/>
          <p:nvPr/>
        </p:nvSpPr>
        <p:spPr>
          <a:xfrm>
            <a:off x="4129560" y="79200"/>
            <a:ext cx="884880" cy="307080"/>
          </a:xfrm>
          <a:prstGeom prst="rect">
            <a:avLst/>
          </a:prstGeom>
          <a:noFill/>
          <a:ln>
            <a:noFill/>
          </a:ln>
        </p:spPr>
        <p:style>
          <a:lnRef idx="0"/>
          <a:fillRef idx="0"/>
          <a:effectRef idx="0"/>
          <a:fontRef idx="minor"/>
        </p:style>
        <p:txBody>
          <a:bodyPr wrap="none" lIns="90000" rIns="90000" tIns="46800" bIns="46800"/>
          <a:p>
            <a:r>
              <a:rPr b="0" lang="en-US" sz="1400" spc="-1" strike="noStrike">
                <a:solidFill>
                  <a:srgbClr val="ffffff"/>
                </a:solidFill>
                <a:latin typeface="Arial"/>
              </a:rPr>
              <a:t>Figure 1 </a:t>
            </a:r>
            <a:endParaRPr b="0" lang="en-US" sz="1400" spc="-1" strike="noStrike">
              <a:solidFill>
                <a:srgbClr val="ffffff"/>
              </a:solidFill>
              <a:latin typeface="Arial"/>
            </a:endParaRPr>
          </a:p>
        </p:txBody>
      </p:sp>
      <p:pic>
        <p:nvPicPr>
          <p:cNvPr id="48" name="Main graphic" descr=""/>
          <p:cNvPicPr/>
          <p:nvPr/>
        </p:nvPicPr>
        <p:blipFill>
          <a:blip r:embed="rId1"/>
          <a:stretch/>
        </p:blipFill>
        <p:spPr>
          <a:xfrm>
            <a:off x="1422360" y="904680"/>
            <a:ext cx="6350040" cy="4699080"/>
          </a:xfrm>
          <a:prstGeom prst="rect">
            <a:avLst/>
          </a:prstGeom>
          <a:ln>
            <a:noFill/>
          </a:ln>
        </p:spPr>
      </p:pic>
      <p:sp>
        <p:nvSpPr>
          <p:cNvPr id="49" name="TextShape 2"/>
          <p:cNvSpPr txBox="1"/>
          <p:nvPr/>
        </p:nvSpPr>
        <p:spPr>
          <a:xfrm>
            <a:off x="952560" y="6477120"/>
            <a:ext cx="8254800" cy="231120"/>
          </a:xfrm>
          <a:prstGeom prst="rect">
            <a:avLst/>
          </a:prstGeom>
          <a:noFill/>
          <a:ln>
            <a:noFill/>
          </a:ln>
        </p:spPr>
        <p:txBody>
          <a:bodyPr lIns="90000" rIns="90000" tIns="45000" bIns="45000"/>
          <a:p>
            <a:r>
              <a:rPr b="0" i="1" lang="en-US" sz="900" spc="-1" strike="noStrike">
                <a:solidFill>
                  <a:srgbClr val="ffffff"/>
                </a:solidFill>
                <a:latin typeface="Arial"/>
              </a:rPr>
              <a:t>The Journal of Heart and Lung Transplantation</a:t>
            </a:r>
            <a:r>
              <a:rPr b="0" lang="en-US" sz="900" spc="-1" strike="noStrike">
                <a:solidFill>
                  <a:srgbClr val="ffffff"/>
                </a:solidFill>
                <a:latin typeface="Arial"/>
              </a:rPr>
              <a:t> 2010 29914-956DOI: (10.1016/j.healun.2010.05.034) </a:t>
            </a:r>
            <a:endParaRPr b="0" lang="en-US" sz="900" spc="-1" strike="noStrike">
              <a:solidFill>
                <a:srgbClr val="ffffff"/>
              </a:solidFill>
              <a:latin typeface="Arial"/>
            </a:endParaRPr>
          </a:p>
        </p:txBody>
      </p:sp>
      <p:sp>
        <p:nvSpPr>
          <p:cNvPr id="50" name="TextShape 3"/>
          <p:cNvSpPr txBox="1"/>
          <p:nvPr/>
        </p:nvSpPr>
        <p:spPr>
          <a:xfrm>
            <a:off x="952560" y="6624000"/>
            <a:ext cx="5556240" cy="231120"/>
          </a:xfrm>
          <a:prstGeom prst="rect">
            <a:avLst/>
          </a:prstGeom>
          <a:noFill/>
          <a:ln>
            <a:noFill/>
          </a:ln>
        </p:spPr>
        <p:txBody>
          <a:bodyPr lIns="90000" rIns="90000" tIns="46800" bIns="46800" anchor="ctr"/>
          <a:p>
            <a:r>
              <a:rPr b="0" lang="en-US" sz="900" spc="-1" strike="noStrike">
                <a:solidFill>
                  <a:srgbClr val="ffffff"/>
                </a:solidFill>
                <a:latin typeface="Arial"/>
              </a:rPr>
              <a:t>Copyright © 2010 International Society for Heart and Lung Transplantation</a:t>
            </a:r>
            <a:r>
              <a:rPr b="0" lang="en-US" sz="900" spc="-1" strike="noStrike">
                <a:solidFill>
                  <a:srgbClr val="ffffff"/>
                </a:solidFill>
                <a:latin typeface="Arial"/>
                <a:hlinkClick r:id="rId2"/>
              </a:rPr>
              <a:t> Terms and Conditions</a:t>
            </a:r>
            <a:endParaRPr b="0" lang="en-US" sz="900" spc="-1" strike="noStrike">
              <a:solidFill>
                <a:srgbClr val="ffffff"/>
              </a:solidFill>
              <a:latin typeface="Arial"/>
            </a:endParaRPr>
          </a:p>
        </p:txBody>
      </p:sp>
      <p:pic>
        <p:nvPicPr>
          <p:cNvPr id="51" name="Logo" descr=""/>
          <p:cNvPicPr/>
          <p:nvPr/>
        </p:nvPicPr>
        <p:blipFill>
          <a:blip r:embed="rId3"/>
          <a:stretch/>
        </p:blipFill>
        <p:spPr>
          <a:xfrm>
            <a:off x="79560" y="6064200"/>
            <a:ext cx="707760" cy="793800"/>
          </a:xfrm>
          <a:prstGeom prst="rect">
            <a:avLst/>
          </a:prstGeom>
          <a:ln>
            <a:noFill/>
          </a:ln>
        </p:spPr>
      </p:pic>
    </p:spTree>
  </p:cSld>
  <p:transition>
    <p:wipe dir="r"/>
  </p:transition>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LibreOffice/6.0.7.3$Linux_X86_64 LibreOffice_project/dc89aa7a9eabfd848af146d5086077aeed2ae4a5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en-US</dc:language>
  <cp:lastModifiedBy/>
  <cp:revision>0</cp:revision>
  <dc:subject/>
  <dc:title/>
</cp:coreProperties>
</file>